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8"/>
  </p:notesMasterIdLst>
  <p:handoutMasterIdLst>
    <p:handoutMasterId r:id="rId59"/>
  </p:handoutMasterIdLst>
  <p:sldIdLst>
    <p:sldId id="257" r:id="rId2"/>
    <p:sldId id="390" r:id="rId3"/>
    <p:sldId id="391" r:id="rId4"/>
    <p:sldId id="580" r:id="rId5"/>
    <p:sldId id="769" r:id="rId6"/>
    <p:sldId id="342" r:id="rId7"/>
    <p:sldId id="492" r:id="rId8"/>
    <p:sldId id="770" r:id="rId9"/>
    <p:sldId id="771" r:id="rId10"/>
    <p:sldId id="772" r:id="rId11"/>
    <p:sldId id="773" r:id="rId12"/>
    <p:sldId id="774" r:id="rId13"/>
    <p:sldId id="775" r:id="rId14"/>
    <p:sldId id="776" r:id="rId15"/>
    <p:sldId id="780" r:id="rId16"/>
    <p:sldId id="779" r:id="rId17"/>
    <p:sldId id="555" r:id="rId18"/>
    <p:sldId id="782" r:id="rId19"/>
    <p:sldId id="783" r:id="rId20"/>
    <p:sldId id="784" r:id="rId21"/>
    <p:sldId id="785" r:id="rId22"/>
    <p:sldId id="786" r:id="rId23"/>
    <p:sldId id="787" r:id="rId24"/>
    <p:sldId id="788" r:id="rId25"/>
    <p:sldId id="789" r:id="rId26"/>
    <p:sldId id="619" r:id="rId27"/>
    <p:sldId id="790" r:id="rId28"/>
    <p:sldId id="791" r:id="rId29"/>
    <p:sldId id="792" r:id="rId30"/>
    <p:sldId id="719" r:id="rId31"/>
    <p:sldId id="793" r:id="rId32"/>
    <p:sldId id="794" r:id="rId33"/>
    <p:sldId id="795" r:id="rId34"/>
    <p:sldId id="796" r:id="rId35"/>
    <p:sldId id="797" r:id="rId36"/>
    <p:sldId id="799" r:id="rId37"/>
    <p:sldId id="800" r:id="rId38"/>
    <p:sldId id="798" r:id="rId39"/>
    <p:sldId id="620" r:id="rId40"/>
    <p:sldId id="801" r:id="rId41"/>
    <p:sldId id="669" r:id="rId42"/>
    <p:sldId id="802" r:id="rId43"/>
    <p:sldId id="811" r:id="rId44"/>
    <p:sldId id="621" r:id="rId45"/>
    <p:sldId id="810" r:id="rId46"/>
    <p:sldId id="812" r:id="rId47"/>
    <p:sldId id="804" r:id="rId48"/>
    <p:sldId id="805" r:id="rId49"/>
    <p:sldId id="806" r:id="rId50"/>
    <p:sldId id="807" r:id="rId51"/>
    <p:sldId id="809" r:id="rId52"/>
    <p:sldId id="808" r:id="rId53"/>
    <p:sldId id="765" r:id="rId54"/>
    <p:sldId id="766" r:id="rId55"/>
    <p:sldId id="767" r:id="rId56"/>
    <p:sldId id="768" r:id="rId57"/>
  </p:sldIdLst>
  <p:sldSz cx="9144000" cy="6858000" type="screen4x3"/>
  <p:notesSz cx="6858000" cy="9144000"/>
  <p:defaultTextStyle>
    <a:defPPr>
      <a:defRPr lang="en-US"/>
    </a:defPPr>
    <a:lvl1pPr algn="l" rtl="0" fontAlgn="base">
      <a:spcBef>
        <a:spcPct val="20000"/>
      </a:spcBef>
      <a:spcAft>
        <a:spcPct val="0"/>
      </a:spcAft>
      <a:buSzPct val="80000"/>
      <a:buFont typeface="Wingdings" panose="05000000000000000000" pitchFamily="2" charset="2"/>
      <a:buChar char="Ø"/>
      <a:defRPr sz="2800" kern="1200">
        <a:solidFill>
          <a:schemeClr val="bg1"/>
        </a:solidFill>
        <a:latin typeface="Arial" panose="020B0604020202020204" pitchFamily="34" charset="0"/>
        <a:ea typeface="+mn-ea"/>
        <a:cs typeface="+mn-cs"/>
      </a:defRPr>
    </a:lvl1pPr>
    <a:lvl2pPr marL="457200" algn="l" rtl="0" fontAlgn="base">
      <a:spcBef>
        <a:spcPct val="20000"/>
      </a:spcBef>
      <a:spcAft>
        <a:spcPct val="0"/>
      </a:spcAft>
      <a:buSzPct val="80000"/>
      <a:buFont typeface="Wingdings" panose="05000000000000000000" pitchFamily="2" charset="2"/>
      <a:buChar char="Ø"/>
      <a:defRPr sz="2800" kern="1200">
        <a:solidFill>
          <a:schemeClr val="bg1"/>
        </a:solidFill>
        <a:latin typeface="Arial" panose="020B0604020202020204" pitchFamily="34" charset="0"/>
        <a:ea typeface="+mn-ea"/>
        <a:cs typeface="+mn-cs"/>
      </a:defRPr>
    </a:lvl2pPr>
    <a:lvl3pPr marL="914400" algn="l" rtl="0" fontAlgn="base">
      <a:spcBef>
        <a:spcPct val="20000"/>
      </a:spcBef>
      <a:spcAft>
        <a:spcPct val="0"/>
      </a:spcAft>
      <a:buSzPct val="80000"/>
      <a:buFont typeface="Wingdings" panose="05000000000000000000" pitchFamily="2" charset="2"/>
      <a:buChar char="Ø"/>
      <a:defRPr sz="2800" kern="1200">
        <a:solidFill>
          <a:schemeClr val="bg1"/>
        </a:solidFill>
        <a:latin typeface="Arial" panose="020B0604020202020204" pitchFamily="34" charset="0"/>
        <a:ea typeface="+mn-ea"/>
        <a:cs typeface="+mn-cs"/>
      </a:defRPr>
    </a:lvl3pPr>
    <a:lvl4pPr marL="1371600" algn="l" rtl="0" fontAlgn="base">
      <a:spcBef>
        <a:spcPct val="20000"/>
      </a:spcBef>
      <a:spcAft>
        <a:spcPct val="0"/>
      </a:spcAft>
      <a:buSzPct val="80000"/>
      <a:buFont typeface="Wingdings" panose="05000000000000000000" pitchFamily="2" charset="2"/>
      <a:buChar char="Ø"/>
      <a:defRPr sz="2800" kern="1200">
        <a:solidFill>
          <a:schemeClr val="bg1"/>
        </a:solidFill>
        <a:latin typeface="Arial" panose="020B0604020202020204" pitchFamily="34" charset="0"/>
        <a:ea typeface="+mn-ea"/>
        <a:cs typeface="+mn-cs"/>
      </a:defRPr>
    </a:lvl4pPr>
    <a:lvl5pPr marL="1828800" algn="l" rtl="0" fontAlgn="base">
      <a:spcBef>
        <a:spcPct val="20000"/>
      </a:spcBef>
      <a:spcAft>
        <a:spcPct val="0"/>
      </a:spcAft>
      <a:buSzPct val="80000"/>
      <a:buFont typeface="Wingdings" panose="05000000000000000000" pitchFamily="2" charset="2"/>
      <a:buChar char="Ø"/>
      <a:defRPr sz="2800" kern="1200">
        <a:solidFill>
          <a:schemeClr val="bg1"/>
        </a:solidFill>
        <a:latin typeface="Arial" panose="020B0604020202020204" pitchFamily="34" charset="0"/>
        <a:ea typeface="+mn-ea"/>
        <a:cs typeface="+mn-cs"/>
      </a:defRPr>
    </a:lvl5pPr>
    <a:lvl6pPr marL="2286000" algn="l" defTabSz="914400" rtl="0" eaLnBrk="1" latinLnBrk="0" hangingPunct="1">
      <a:defRPr sz="2800" kern="1200">
        <a:solidFill>
          <a:schemeClr val="bg1"/>
        </a:solidFill>
        <a:latin typeface="Arial" panose="020B0604020202020204" pitchFamily="34" charset="0"/>
        <a:ea typeface="+mn-ea"/>
        <a:cs typeface="+mn-cs"/>
      </a:defRPr>
    </a:lvl6pPr>
    <a:lvl7pPr marL="2743200" algn="l" defTabSz="914400" rtl="0" eaLnBrk="1" latinLnBrk="0" hangingPunct="1">
      <a:defRPr sz="2800" kern="1200">
        <a:solidFill>
          <a:schemeClr val="bg1"/>
        </a:solidFill>
        <a:latin typeface="Arial" panose="020B0604020202020204" pitchFamily="34" charset="0"/>
        <a:ea typeface="+mn-ea"/>
        <a:cs typeface="+mn-cs"/>
      </a:defRPr>
    </a:lvl7pPr>
    <a:lvl8pPr marL="3200400" algn="l" defTabSz="914400" rtl="0" eaLnBrk="1" latinLnBrk="0" hangingPunct="1">
      <a:defRPr sz="2800" kern="1200">
        <a:solidFill>
          <a:schemeClr val="bg1"/>
        </a:solidFill>
        <a:latin typeface="Arial" panose="020B0604020202020204" pitchFamily="34" charset="0"/>
        <a:ea typeface="+mn-ea"/>
        <a:cs typeface="+mn-cs"/>
      </a:defRPr>
    </a:lvl8pPr>
    <a:lvl9pPr marL="3657600" algn="l" defTabSz="914400" rtl="0" eaLnBrk="1" latinLnBrk="0" hangingPunct="1">
      <a:defRPr sz="2800" kern="1200">
        <a:solidFill>
          <a:schemeClr val="bg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DDDDDD"/>
    <a:srgbClr val="990000"/>
    <a:srgbClr val="993300"/>
    <a:srgbClr val="71432F"/>
    <a:srgbClr val="003366"/>
    <a:srgbClr val="FFCC6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horzBarState="maximized">
    <p:restoredLeft sz="16106" autoAdjust="0"/>
    <p:restoredTop sz="94660"/>
  </p:normalViewPr>
  <p:slideViewPr>
    <p:cSldViewPr>
      <p:cViewPr varScale="1">
        <p:scale>
          <a:sx n="72" d="100"/>
          <a:sy n="72" d="100"/>
        </p:scale>
        <p:origin x="1704"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1398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a:spcBef>
                <a:spcPct val="0"/>
              </a:spcBef>
              <a:buSzTx/>
              <a:buFontTx/>
              <a:buNone/>
              <a:defRPr sz="1200">
                <a:solidFill>
                  <a:schemeClr val="tx1"/>
                </a:solidFill>
                <a:latin typeface="Times New Roman" panose="02020603050405020304" pitchFamily="18" charset="0"/>
              </a:defRPr>
            </a:lvl1pPr>
          </a:lstStyle>
          <a:p>
            <a:endParaRPr lang="en-US" altLang="en-US"/>
          </a:p>
        </p:txBody>
      </p:sp>
      <p:sp>
        <p:nvSpPr>
          <p:cNvPr id="307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algn="r">
              <a:spcBef>
                <a:spcPct val="0"/>
              </a:spcBef>
              <a:buSzTx/>
              <a:buFontTx/>
              <a:buNone/>
              <a:defRPr sz="1200">
                <a:solidFill>
                  <a:schemeClr val="tx1"/>
                </a:solidFill>
                <a:latin typeface="Times New Roman" panose="02020603050405020304" pitchFamily="18" charset="0"/>
              </a:defRPr>
            </a:lvl1pPr>
          </a:lstStyle>
          <a:p>
            <a:endParaRPr lang="en-US" altLang="en-US"/>
          </a:p>
        </p:txBody>
      </p:sp>
      <p:sp>
        <p:nvSpPr>
          <p:cNvPr id="307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b" anchorCtr="0" compatLnSpc="1">
            <a:prstTxWarp prst="textNoShape">
              <a:avLst/>
            </a:prstTxWarp>
          </a:bodyPr>
          <a:lstStyle>
            <a:lvl1pPr>
              <a:spcBef>
                <a:spcPct val="0"/>
              </a:spcBef>
              <a:buSzTx/>
              <a:buFontTx/>
              <a:buNone/>
              <a:defRPr sz="1200">
                <a:solidFill>
                  <a:schemeClr val="tx1"/>
                </a:solidFill>
                <a:latin typeface="Times New Roman" panose="02020603050405020304" pitchFamily="18" charset="0"/>
              </a:defRPr>
            </a:lvl1pPr>
          </a:lstStyle>
          <a:p>
            <a:endParaRPr lang="en-US" altLang="en-US"/>
          </a:p>
        </p:txBody>
      </p:sp>
      <p:sp>
        <p:nvSpPr>
          <p:cNvPr id="307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b" anchorCtr="0" compatLnSpc="1">
            <a:prstTxWarp prst="textNoShape">
              <a:avLst/>
            </a:prstTxWarp>
          </a:bodyPr>
          <a:lstStyle>
            <a:lvl1pPr algn="r">
              <a:spcBef>
                <a:spcPct val="0"/>
              </a:spcBef>
              <a:buSzTx/>
              <a:buFontTx/>
              <a:buNone/>
              <a:defRPr sz="1200">
                <a:solidFill>
                  <a:schemeClr val="tx1"/>
                </a:solidFill>
                <a:latin typeface="Times New Roman" panose="02020603050405020304" pitchFamily="18" charset="0"/>
              </a:defRPr>
            </a:lvl1pPr>
          </a:lstStyle>
          <a:p>
            <a:fld id="{3AD8E1D2-2FBB-4F57-BBD5-408626378DB0}" type="slidenum">
              <a:rPr lang="en-US" altLang="en-US"/>
              <a:pPr/>
              <a:t>‹#›</a:t>
            </a:fld>
            <a:endParaRPr lang="en-US" altLang="en-US"/>
          </a:p>
        </p:txBody>
      </p:sp>
    </p:spTree>
    <p:extLst>
      <p:ext uri="{BB962C8B-B14F-4D97-AF65-F5344CB8AC3E}">
        <p14:creationId xmlns:p14="http://schemas.microsoft.com/office/powerpoint/2010/main" val="38665819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a:spcBef>
                <a:spcPct val="0"/>
              </a:spcBef>
              <a:buSzTx/>
              <a:buFontTx/>
              <a:buNone/>
              <a:defRPr sz="1200">
                <a:solidFill>
                  <a:schemeClr val="tx1"/>
                </a:solidFill>
                <a:latin typeface="Times New Roman" panose="02020603050405020304" pitchFamily="18" charset="0"/>
              </a:defRPr>
            </a:lvl1pPr>
          </a:lstStyle>
          <a:p>
            <a:endParaRPr lang="en-US" altLang="en-US"/>
          </a:p>
        </p:txBody>
      </p:sp>
      <p:sp>
        <p:nvSpPr>
          <p:cNvPr id="2051"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algn="r">
              <a:spcBef>
                <a:spcPct val="0"/>
              </a:spcBef>
              <a:buSzTx/>
              <a:buFontTx/>
              <a:buNone/>
              <a:defRPr sz="1200">
                <a:solidFill>
                  <a:schemeClr val="tx1"/>
                </a:solidFill>
                <a:latin typeface="Times New Roman" panose="02020603050405020304" pitchFamily="18" charset="0"/>
              </a:defRPr>
            </a:lvl1pPr>
          </a:lstStyle>
          <a:p>
            <a:endParaRPr lang="en-US" altLang="en-US"/>
          </a:p>
        </p:txBody>
      </p:sp>
      <p:sp>
        <p:nvSpPr>
          <p:cNvPr id="2052" name="Rectangle 4"/>
          <p:cNvSpPr>
            <a:spLocks noGrp="1" noRot="1" noChangeAspect="1" noChangeArrowheads="1" noTextEdit="1"/>
          </p:cNvSpPr>
          <p:nvPr>
            <p:ph type="sldImg" idx="2"/>
          </p:nvPr>
        </p:nvSpPr>
        <p:spPr bwMode="auto">
          <a:xfrm>
            <a:off x="1144588" y="687388"/>
            <a:ext cx="4568825" cy="3425825"/>
          </a:xfrm>
          <a:prstGeom prst="rect">
            <a:avLst/>
          </a:prstGeom>
          <a:no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b" anchorCtr="0" compatLnSpc="1">
            <a:prstTxWarp prst="textNoShape">
              <a:avLst/>
            </a:prstTxWarp>
          </a:bodyPr>
          <a:lstStyle>
            <a:lvl1pPr>
              <a:spcBef>
                <a:spcPct val="0"/>
              </a:spcBef>
              <a:buSzTx/>
              <a:buFontTx/>
              <a:buNone/>
              <a:defRPr sz="1200">
                <a:solidFill>
                  <a:schemeClr val="tx1"/>
                </a:solidFill>
                <a:latin typeface="Times New Roman" panose="02020603050405020304" pitchFamily="18" charset="0"/>
              </a:defRPr>
            </a:lvl1pPr>
          </a:lstStyle>
          <a:p>
            <a:endParaRPr lang="en-US" altLang="en-US"/>
          </a:p>
        </p:txBody>
      </p:sp>
      <p:sp>
        <p:nvSpPr>
          <p:cNvPr id="2055"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b" anchorCtr="0" compatLnSpc="1">
            <a:prstTxWarp prst="textNoShape">
              <a:avLst/>
            </a:prstTxWarp>
          </a:bodyPr>
          <a:lstStyle>
            <a:lvl1pPr algn="r">
              <a:spcBef>
                <a:spcPct val="0"/>
              </a:spcBef>
              <a:buSzTx/>
              <a:buFontTx/>
              <a:buNone/>
              <a:defRPr sz="1200">
                <a:solidFill>
                  <a:schemeClr val="tx1"/>
                </a:solidFill>
                <a:latin typeface="Times New Roman" panose="02020603050405020304" pitchFamily="18" charset="0"/>
              </a:defRPr>
            </a:lvl1pPr>
          </a:lstStyle>
          <a:p>
            <a:fld id="{37269FFE-F446-456A-858F-62E64B705737}" type="slidenum">
              <a:rPr lang="en-US" altLang="en-US"/>
              <a:pPr/>
              <a:t>‹#›</a:t>
            </a:fld>
            <a:endParaRPr lang="en-US" altLang="en-US"/>
          </a:p>
        </p:txBody>
      </p:sp>
    </p:spTree>
    <p:extLst>
      <p:ext uri="{BB962C8B-B14F-4D97-AF65-F5344CB8AC3E}">
        <p14:creationId xmlns:p14="http://schemas.microsoft.com/office/powerpoint/2010/main" val="390071920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48C66E-E6E0-4DE7-BD9F-8E81FC8A7693}" type="slidenum">
              <a:rPr lang="en-US" altLang="en-US"/>
              <a:pPr/>
              <a:t>1</a:t>
            </a:fld>
            <a:endParaRPr lang="en-US" altLang="en-US"/>
          </a:p>
        </p:txBody>
      </p:sp>
      <p:sp>
        <p:nvSpPr>
          <p:cNvPr id="5122" name="Rectangle 2"/>
          <p:cNvSpPr>
            <a:spLocks noGrp="1" noRot="1" noChangeAspect="1" noChangeArrowheads="1" noTextEdit="1"/>
          </p:cNvSpPr>
          <p:nvPr>
            <p:ph type="sldImg"/>
          </p:nvPr>
        </p:nvSpPr>
        <p:spPr>
          <a:ln cap="flat"/>
        </p:spPr>
      </p:sp>
      <p:sp>
        <p:nvSpPr>
          <p:cNvPr id="5123" name="Rectangle 3"/>
          <p:cNvSpPr>
            <a:spLocks noGrp="1" noChangeArrowheads="1"/>
          </p:cNvSpPr>
          <p:nvPr>
            <p:ph type="body" idx="1"/>
          </p:nvPr>
        </p:nvSpPr>
        <p:spPr>
          <a:ln/>
        </p:spPr>
        <p:txBody>
          <a:bodyPr/>
          <a:lstStyle/>
          <a:p>
            <a:endParaRPr lang="en-US" altLang="en-US"/>
          </a:p>
        </p:txBody>
      </p:sp>
    </p:spTree>
    <p:extLst>
      <p:ext uri="{BB962C8B-B14F-4D97-AF65-F5344CB8AC3E}">
        <p14:creationId xmlns:p14="http://schemas.microsoft.com/office/powerpoint/2010/main" val="6980512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54B602-7F39-48AD-933F-2AC30B310ABC}" type="slidenum">
              <a:rPr lang="en-US" altLang="en-US"/>
              <a:pPr/>
              <a:t>10</a:t>
            </a:fld>
            <a:endParaRPr lang="en-US" altLang="en-US"/>
          </a:p>
        </p:txBody>
      </p:sp>
      <p:sp>
        <p:nvSpPr>
          <p:cNvPr id="1017858" name="Rectangle 2"/>
          <p:cNvSpPr>
            <a:spLocks noGrp="1" noRot="1" noChangeAspect="1" noChangeArrowheads="1" noTextEdit="1"/>
          </p:cNvSpPr>
          <p:nvPr>
            <p:ph type="sldImg"/>
          </p:nvPr>
        </p:nvSpPr>
        <p:spPr>
          <a:ln cap="flat"/>
        </p:spPr>
      </p:sp>
      <p:sp>
        <p:nvSpPr>
          <p:cNvPr id="1017859" name="Rectangle 3"/>
          <p:cNvSpPr>
            <a:spLocks noGrp="1" noChangeArrowheads="1"/>
          </p:cNvSpPr>
          <p:nvPr>
            <p:ph type="body" idx="1"/>
          </p:nvPr>
        </p:nvSpPr>
        <p:spPr>
          <a:ln/>
        </p:spPr>
        <p:txBody>
          <a:bodyPr/>
          <a:lstStyle/>
          <a:p>
            <a:endParaRPr lang="en-US" altLang="en-US"/>
          </a:p>
        </p:txBody>
      </p:sp>
    </p:spTree>
    <p:extLst>
      <p:ext uri="{BB962C8B-B14F-4D97-AF65-F5344CB8AC3E}">
        <p14:creationId xmlns:p14="http://schemas.microsoft.com/office/powerpoint/2010/main" val="17093845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A75E22-4079-49EA-B8C5-EE96B9D648F2}" type="slidenum">
              <a:rPr lang="en-US" altLang="en-US"/>
              <a:pPr/>
              <a:t>11</a:t>
            </a:fld>
            <a:endParaRPr lang="en-US" altLang="en-US"/>
          </a:p>
        </p:txBody>
      </p:sp>
      <p:sp>
        <p:nvSpPr>
          <p:cNvPr id="1019906" name="Rectangle 2"/>
          <p:cNvSpPr>
            <a:spLocks noGrp="1" noRot="1" noChangeAspect="1" noChangeArrowheads="1" noTextEdit="1"/>
          </p:cNvSpPr>
          <p:nvPr>
            <p:ph type="sldImg"/>
          </p:nvPr>
        </p:nvSpPr>
        <p:spPr>
          <a:ln cap="flat"/>
        </p:spPr>
      </p:sp>
      <p:sp>
        <p:nvSpPr>
          <p:cNvPr id="1019907" name="Rectangle 3"/>
          <p:cNvSpPr>
            <a:spLocks noGrp="1" noChangeArrowheads="1"/>
          </p:cNvSpPr>
          <p:nvPr>
            <p:ph type="body" idx="1"/>
          </p:nvPr>
        </p:nvSpPr>
        <p:spPr>
          <a:ln/>
        </p:spPr>
        <p:txBody>
          <a:bodyPr/>
          <a:lstStyle/>
          <a:p>
            <a:endParaRPr lang="en-US" altLang="en-US"/>
          </a:p>
        </p:txBody>
      </p:sp>
    </p:spTree>
    <p:extLst>
      <p:ext uri="{BB962C8B-B14F-4D97-AF65-F5344CB8AC3E}">
        <p14:creationId xmlns:p14="http://schemas.microsoft.com/office/powerpoint/2010/main" val="8100119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253129-AF0A-4326-A2AB-D87CD7F856A5}" type="slidenum">
              <a:rPr lang="en-US" altLang="en-US"/>
              <a:pPr/>
              <a:t>12</a:t>
            </a:fld>
            <a:endParaRPr lang="en-US" altLang="en-US"/>
          </a:p>
        </p:txBody>
      </p:sp>
      <p:sp>
        <p:nvSpPr>
          <p:cNvPr id="1021954" name="Rectangle 2"/>
          <p:cNvSpPr>
            <a:spLocks noGrp="1" noRot="1" noChangeAspect="1" noChangeArrowheads="1" noTextEdit="1"/>
          </p:cNvSpPr>
          <p:nvPr>
            <p:ph type="sldImg"/>
          </p:nvPr>
        </p:nvSpPr>
        <p:spPr>
          <a:ln cap="flat"/>
        </p:spPr>
      </p:sp>
      <p:sp>
        <p:nvSpPr>
          <p:cNvPr id="1021955" name="Rectangle 3"/>
          <p:cNvSpPr>
            <a:spLocks noGrp="1" noChangeArrowheads="1"/>
          </p:cNvSpPr>
          <p:nvPr>
            <p:ph type="body" idx="1"/>
          </p:nvPr>
        </p:nvSpPr>
        <p:spPr>
          <a:ln/>
        </p:spPr>
        <p:txBody>
          <a:bodyPr/>
          <a:lstStyle/>
          <a:p>
            <a:endParaRPr lang="en-US" altLang="en-US"/>
          </a:p>
        </p:txBody>
      </p:sp>
    </p:spTree>
    <p:extLst>
      <p:ext uri="{BB962C8B-B14F-4D97-AF65-F5344CB8AC3E}">
        <p14:creationId xmlns:p14="http://schemas.microsoft.com/office/powerpoint/2010/main" val="9559980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17AD43-572E-40D2-815B-5751DE547D74}" type="slidenum">
              <a:rPr lang="en-US" altLang="en-US"/>
              <a:pPr/>
              <a:t>13</a:t>
            </a:fld>
            <a:endParaRPr lang="en-US" altLang="en-US"/>
          </a:p>
        </p:txBody>
      </p:sp>
      <p:sp>
        <p:nvSpPr>
          <p:cNvPr id="1024002" name="Rectangle 2"/>
          <p:cNvSpPr>
            <a:spLocks noGrp="1" noRot="1" noChangeAspect="1" noChangeArrowheads="1" noTextEdit="1"/>
          </p:cNvSpPr>
          <p:nvPr>
            <p:ph type="sldImg"/>
          </p:nvPr>
        </p:nvSpPr>
        <p:spPr>
          <a:ln cap="flat"/>
        </p:spPr>
      </p:sp>
      <p:sp>
        <p:nvSpPr>
          <p:cNvPr id="1024003" name="Rectangle 3"/>
          <p:cNvSpPr>
            <a:spLocks noGrp="1" noChangeArrowheads="1"/>
          </p:cNvSpPr>
          <p:nvPr>
            <p:ph type="body" idx="1"/>
          </p:nvPr>
        </p:nvSpPr>
        <p:spPr>
          <a:ln/>
        </p:spPr>
        <p:txBody>
          <a:bodyPr/>
          <a:lstStyle/>
          <a:p>
            <a:endParaRPr lang="en-US" altLang="en-US"/>
          </a:p>
        </p:txBody>
      </p:sp>
    </p:spTree>
    <p:extLst>
      <p:ext uri="{BB962C8B-B14F-4D97-AF65-F5344CB8AC3E}">
        <p14:creationId xmlns:p14="http://schemas.microsoft.com/office/powerpoint/2010/main" val="29490142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653ECA-0E9A-4E8A-8646-B21F81A93C77}" type="slidenum">
              <a:rPr lang="en-US" altLang="en-US"/>
              <a:pPr/>
              <a:t>14</a:t>
            </a:fld>
            <a:endParaRPr lang="en-US" altLang="en-US"/>
          </a:p>
        </p:txBody>
      </p:sp>
      <p:sp>
        <p:nvSpPr>
          <p:cNvPr id="1026050" name="Rectangle 2"/>
          <p:cNvSpPr>
            <a:spLocks noGrp="1" noRot="1" noChangeAspect="1" noChangeArrowheads="1" noTextEdit="1"/>
          </p:cNvSpPr>
          <p:nvPr>
            <p:ph type="sldImg"/>
          </p:nvPr>
        </p:nvSpPr>
        <p:spPr>
          <a:ln cap="flat"/>
        </p:spPr>
      </p:sp>
      <p:sp>
        <p:nvSpPr>
          <p:cNvPr id="1026051" name="Rectangle 3"/>
          <p:cNvSpPr>
            <a:spLocks noGrp="1" noChangeArrowheads="1"/>
          </p:cNvSpPr>
          <p:nvPr>
            <p:ph type="body" idx="1"/>
          </p:nvPr>
        </p:nvSpPr>
        <p:spPr>
          <a:ln/>
        </p:spPr>
        <p:txBody>
          <a:bodyPr/>
          <a:lstStyle/>
          <a:p>
            <a:endParaRPr lang="en-US" altLang="en-US"/>
          </a:p>
        </p:txBody>
      </p:sp>
    </p:spTree>
    <p:extLst>
      <p:ext uri="{BB962C8B-B14F-4D97-AF65-F5344CB8AC3E}">
        <p14:creationId xmlns:p14="http://schemas.microsoft.com/office/powerpoint/2010/main" val="25007479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A55D0C-625C-4C76-A089-FC4BAC21ECC9}" type="slidenum">
              <a:rPr lang="en-US" altLang="en-US"/>
              <a:pPr/>
              <a:t>15</a:t>
            </a:fld>
            <a:endParaRPr lang="en-US" altLang="en-US"/>
          </a:p>
        </p:txBody>
      </p:sp>
      <p:sp>
        <p:nvSpPr>
          <p:cNvPr id="1038338" name="Rectangle 2"/>
          <p:cNvSpPr>
            <a:spLocks noGrp="1" noRot="1" noChangeAspect="1" noChangeArrowheads="1" noTextEdit="1"/>
          </p:cNvSpPr>
          <p:nvPr>
            <p:ph type="sldImg"/>
          </p:nvPr>
        </p:nvSpPr>
        <p:spPr>
          <a:ln/>
        </p:spPr>
      </p:sp>
      <p:sp>
        <p:nvSpPr>
          <p:cNvPr id="103833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8095291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0DB9D4-BF14-4654-AD19-F55D73985CCC}" type="slidenum">
              <a:rPr lang="en-US" altLang="en-US"/>
              <a:pPr/>
              <a:t>16</a:t>
            </a:fld>
            <a:endParaRPr lang="en-US" altLang="en-US"/>
          </a:p>
        </p:txBody>
      </p:sp>
      <p:sp>
        <p:nvSpPr>
          <p:cNvPr id="1036290" name="Rectangle 2"/>
          <p:cNvSpPr>
            <a:spLocks noGrp="1" noRot="1" noChangeAspect="1" noChangeArrowheads="1" noTextEdit="1"/>
          </p:cNvSpPr>
          <p:nvPr>
            <p:ph type="sldImg"/>
          </p:nvPr>
        </p:nvSpPr>
        <p:spPr>
          <a:ln/>
        </p:spPr>
      </p:sp>
      <p:sp>
        <p:nvSpPr>
          <p:cNvPr id="103629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5297468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C3BCB4-52C0-4B60-BB91-001446FC9689}" type="slidenum">
              <a:rPr lang="en-US" altLang="en-US"/>
              <a:pPr/>
              <a:t>17</a:t>
            </a:fld>
            <a:endParaRPr lang="en-US" altLang="en-US"/>
          </a:p>
        </p:txBody>
      </p:sp>
      <p:sp>
        <p:nvSpPr>
          <p:cNvPr id="553986" name="Rectangle 2"/>
          <p:cNvSpPr>
            <a:spLocks noGrp="1" noRot="1" noChangeAspect="1" noChangeArrowheads="1" noTextEdit="1"/>
          </p:cNvSpPr>
          <p:nvPr>
            <p:ph type="sldImg"/>
          </p:nvPr>
        </p:nvSpPr>
        <p:spPr>
          <a:ln cap="flat"/>
        </p:spPr>
      </p:sp>
      <p:sp>
        <p:nvSpPr>
          <p:cNvPr id="553987" name="Rectangle 3"/>
          <p:cNvSpPr>
            <a:spLocks noGrp="1" noChangeArrowheads="1"/>
          </p:cNvSpPr>
          <p:nvPr>
            <p:ph type="body" idx="1"/>
          </p:nvPr>
        </p:nvSpPr>
        <p:spPr>
          <a:ln/>
        </p:spPr>
        <p:txBody>
          <a:bodyPr/>
          <a:lstStyle/>
          <a:p>
            <a:endParaRPr lang="en-US" altLang="en-US"/>
          </a:p>
        </p:txBody>
      </p:sp>
    </p:spTree>
    <p:extLst>
      <p:ext uri="{BB962C8B-B14F-4D97-AF65-F5344CB8AC3E}">
        <p14:creationId xmlns:p14="http://schemas.microsoft.com/office/powerpoint/2010/main" val="21116183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7E816F-5C93-481B-AEDF-96CEEF757B3E}" type="slidenum">
              <a:rPr lang="en-US" altLang="en-US"/>
              <a:pPr/>
              <a:t>18</a:t>
            </a:fld>
            <a:endParaRPr lang="en-US" altLang="en-US"/>
          </a:p>
        </p:txBody>
      </p:sp>
      <p:sp>
        <p:nvSpPr>
          <p:cNvPr id="1042434" name="Rectangle 2"/>
          <p:cNvSpPr>
            <a:spLocks noGrp="1" noRot="1" noChangeAspect="1" noChangeArrowheads="1" noTextEdit="1"/>
          </p:cNvSpPr>
          <p:nvPr>
            <p:ph type="sldImg"/>
          </p:nvPr>
        </p:nvSpPr>
        <p:spPr>
          <a:ln cap="flat"/>
        </p:spPr>
      </p:sp>
      <p:sp>
        <p:nvSpPr>
          <p:cNvPr id="1042435" name="Rectangle 3"/>
          <p:cNvSpPr>
            <a:spLocks noGrp="1" noChangeArrowheads="1"/>
          </p:cNvSpPr>
          <p:nvPr>
            <p:ph type="body" idx="1"/>
          </p:nvPr>
        </p:nvSpPr>
        <p:spPr>
          <a:ln/>
        </p:spPr>
        <p:txBody>
          <a:bodyPr/>
          <a:lstStyle/>
          <a:p>
            <a:endParaRPr lang="en-US" altLang="en-US"/>
          </a:p>
        </p:txBody>
      </p:sp>
    </p:spTree>
    <p:extLst>
      <p:ext uri="{BB962C8B-B14F-4D97-AF65-F5344CB8AC3E}">
        <p14:creationId xmlns:p14="http://schemas.microsoft.com/office/powerpoint/2010/main" val="27826155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F78C35-F638-4B44-BF87-954437D5E064}" type="slidenum">
              <a:rPr lang="en-US" altLang="en-US"/>
              <a:pPr/>
              <a:t>19</a:t>
            </a:fld>
            <a:endParaRPr lang="en-US" altLang="en-US"/>
          </a:p>
        </p:txBody>
      </p:sp>
      <p:sp>
        <p:nvSpPr>
          <p:cNvPr id="1044482" name="Rectangle 2"/>
          <p:cNvSpPr>
            <a:spLocks noGrp="1" noRot="1" noChangeAspect="1" noChangeArrowheads="1" noTextEdit="1"/>
          </p:cNvSpPr>
          <p:nvPr>
            <p:ph type="sldImg"/>
          </p:nvPr>
        </p:nvSpPr>
        <p:spPr>
          <a:ln cap="flat"/>
        </p:spPr>
      </p:sp>
      <p:sp>
        <p:nvSpPr>
          <p:cNvPr id="1044483" name="Rectangle 3"/>
          <p:cNvSpPr>
            <a:spLocks noGrp="1" noChangeArrowheads="1"/>
          </p:cNvSpPr>
          <p:nvPr>
            <p:ph type="body" idx="1"/>
          </p:nvPr>
        </p:nvSpPr>
        <p:spPr>
          <a:ln/>
        </p:spPr>
        <p:txBody>
          <a:bodyPr/>
          <a:lstStyle/>
          <a:p>
            <a:endParaRPr lang="en-US" altLang="en-US"/>
          </a:p>
        </p:txBody>
      </p:sp>
    </p:spTree>
    <p:extLst>
      <p:ext uri="{BB962C8B-B14F-4D97-AF65-F5344CB8AC3E}">
        <p14:creationId xmlns:p14="http://schemas.microsoft.com/office/powerpoint/2010/main" val="39240522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EE731A-A268-4182-A9FE-5CEACE6C26EA}" type="slidenum">
              <a:rPr lang="en-US" altLang="en-US"/>
              <a:pPr/>
              <a:t>2</a:t>
            </a:fld>
            <a:endParaRPr lang="en-US" altLang="en-US"/>
          </a:p>
        </p:txBody>
      </p:sp>
      <p:sp>
        <p:nvSpPr>
          <p:cNvPr id="212994" name="Rectangle 2"/>
          <p:cNvSpPr>
            <a:spLocks noGrp="1" noRot="1" noChangeAspect="1" noChangeArrowheads="1" noTextEdit="1"/>
          </p:cNvSpPr>
          <p:nvPr>
            <p:ph type="sldImg"/>
          </p:nvPr>
        </p:nvSpPr>
        <p:spPr>
          <a:ln/>
        </p:spPr>
      </p:sp>
      <p:sp>
        <p:nvSpPr>
          <p:cNvPr id="21299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5939591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649605-DB33-435B-9E4B-2776043309DF}" type="slidenum">
              <a:rPr lang="en-US" altLang="en-US"/>
              <a:pPr/>
              <a:t>20</a:t>
            </a:fld>
            <a:endParaRPr lang="en-US" altLang="en-US"/>
          </a:p>
        </p:txBody>
      </p:sp>
      <p:sp>
        <p:nvSpPr>
          <p:cNvPr id="1046530" name="Rectangle 2"/>
          <p:cNvSpPr>
            <a:spLocks noGrp="1" noRot="1" noChangeAspect="1" noChangeArrowheads="1" noTextEdit="1"/>
          </p:cNvSpPr>
          <p:nvPr>
            <p:ph type="sldImg"/>
          </p:nvPr>
        </p:nvSpPr>
        <p:spPr>
          <a:ln cap="flat"/>
        </p:spPr>
      </p:sp>
      <p:sp>
        <p:nvSpPr>
          <p:cNvPr id="1046531" name="Rectangle 3"/>
          <p:cNvSpPr>
            <a:spLocks noGrp="1" noChangeArrowheads="1"/>
          </p:cNvSpPr>
          <p:nvPr>
            <p:ph type="body" idx="1"/>
          </p:nvPr>
        </p:nvSpPr>
        <p:spPr>
          <a:ln/>
        </p:spPr>
        <p:txBody>
          <a:bodyPr/>
          <a:lstStyle/>
          <a:p>
            <a:endParaRPr lang="en-US" altLang="en-US"/>
          </a:p>
        </p:txBody>
      </p:sp>
    </p:spTree>
    <p:extLst>
      <p:ext uri="{BB962C8B-B14F-4D97-AF65-F5344CB8AC3E}">
        <p14:creationId xmlns:p14="http://schemas.microsoft.com/office/powerpoint/2010/main" val="16723695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921368A-063D-49F4-9EFE-296F0115134C}" type="slidenum">
              <a:rPr lang="en-US" altLang="en-US"/>
              <a:pPr/>
              <a:t>21</a:t>
            </a:fld>
            <a:endParaRPr lang="en-US" altLang="en-US"/>
          </a:p>
        </p:txBody>
      </p:sp>
      <p:sp>
        <p:nvSpPr>
          <p:cNvPr id="1050626" name="Rectangle 2"/>
          <p:cNvSpPr>
            <a:spLocks noGrp="1" noRot="1" noChangeAspect="1" noChangeArrowheads="1" noTextEdit="1"/>
          </p:cNvSpPr>
          <p:nvPr>
            <p:ph type="sldImg"/>
          </p:nvPr>
        </p:nvSpPr>
        <p:spPr>
          <a:ln cap="flat"/>
        </p:spPr>
      </p:sp>
      <p:sp>
        <p:nvSpPr>
          <p:cNvPr id="1050627" name="Rectangle 3"/>
          <p:cNvSpPr>
            <a:spLocks noGrp="1" noChangeArrowheads="1"/>
          </p:cNvSpPr>
          <p:nvPr>
            <p:ph type="body" idx="1"/>
          </p:nvPr>
        </p:nvSpPr>
        <p:spPr>
          <a:ln/>
        </p:spPr>
        <p:txBody>
          <a:bodyPr/>
          <a:lstStyle/>
          <a:p>
            <a:endParaRPr lang="en-US" altLang="en-US"/>
          </a:p>
        </p:txBody>
      </p:sp>
    </p:spTree>
    <p:extLst>
      <p:ext uri="{BB962C8B-B14F-4D97-AF65-F5344CB8AC3E}">
        <p14:creationId xmlns:p14="http://schemas.microsoft.com/office/powerpoint/2010/main" val="8831030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274C37-7E0C-45EB-A932-6B1D09387D4C}" type="slidenum">
              <a:rPr lang="en-US" altLang="en-US"/>
              <a:pPr/>
              <a:t>22</a:t>
            </a:fld>
            <a:endParaRPr lang="en-US" altLang="en-US"/>
          </a:p>
        </p:txBody>
      </p:sp>
      <p:sp>
        <p:nvSpPr>
          <p:cNvPr id="1052674" name="Rectangle 2"/>
          <p:cNvSpPr>
            <a:spLocks noGrp="1" noRot="1" noChangeAspect="1" noChangeArrowheads="1" noTextEdit="1"/>
          </p:cNvSpPr>
          <p:nvPr>
            <p:ph type="sldImg"/>
          </p:nvPr>
        </p:nvSpPr>
        <p:spPr>
          <a:ln cap="flat"/>
        </p:spPr>
      </p:sp>
      <p:sp>
        <p:nvSpPr>
          <p:cNvPr id="1052675" name="Rectangle 3"/>
          <p:cNvSpPr>
            <a:spLocks noGrp="1" noChangeArrowheads="1"/>
          </p:cNvSpPr>
          <p:nvPr>
            <p:ph type="body" idx="1"/>
          </p:nvPr>
        </p:nvSpPr>
        <p:spPr>
          <a:ln/>
        </p:spPr>
        <p:txBody>
          <a:bodyPr/>
          <a:lstStyle/>
          <a:p>
            <a:endParaRPr lang="en-US" altLang="en-US"/>
          </a:p>
        </p:txBody>
      </p:sp>
    </p:spTree>
    <p:extLst>
      <p:ext uri="{BB962C8B-B14F-4D97-AF65-F5344CB8AC3E}">
        <p14:creationId xmlns:p14="http://schemas.microsoft.com/office/powerpoint/2010/main" val="18302054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B65C0B-B9A2-48FF-9884-57DF761AFC39}" type="slidenum">
              <a:rPr lang="en-US" altLang="en-US"/>
              <a:pPr/>
              <a:t>23</a:t>
            </a:fld>
            <a:endParaRPr lang="en-US" altLang="en-US"/>
          </a:p>
        </p:txBody>
      </p:sp>
      <p:sp>
        <p:nvSpPr>
          <p:cNvPr id="1054722" name="Rectangle 2"/>
          <p:cNvSpPr>
            <a:spLocks noGrp="1" noRot="1" noChangeAspect="1" noChangeArrowheads="1" noTextEdit="1"/>
          </p:cNvSpPr>
          <p:nvPr>
            <p:ph type="sldImg"/>
          </p:nvPr>
        </p:nvSpPr>
        <p:spPr>
          <a:ln cap="flat"/>
        </p:spPr>
      </p:sp>
      <p:sp>
        <p:nvSpPr>
          <p:cNvPr id="1054723" name="Rectangle 3"/>
          <p:cNvSpPr>
            <a:spLocks noGrp="1" noChangeArrowheads="1"/>
          </p:cNvSpPr>
          <p:nvPr>
            <p:ph type="body" idx="1"/>
          </p:nvPr>
        </p:nvSpPr>
        <p:spPr>
          <a:ln/>
        </p:spPr>
        <p:txBody>
          <a:bodyPr/>
          <a:lstStyle/>
          <a:p>
            <a:endParaRPr lang="en-US" altLang="en-US"/>
          </a:p>
        </p:txBody>
      </p:sp>
    </p:spTree>
    <p:extLst>
      <p:ext uri="{BB962C8B-B14F-4D97-AF65-F5344CB8AC3E}">
        <p14:creationId xmlns:p14="http://schemas.microsoft.com/office/powerpoint/2010/main" val="25049132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21423D-B175-43C8-B3F4-518F3EC62C7C}" type="slidenum">
              <a:rPr lang="en-US" altLang="en-US"/>
              <a:pPr/>
              <a:t>24</a:t>
            </a:fld>
            <a:endParaRPr lang="en-US" altLang="en-US"/>
          </a:p>
        </p:txBody>
      </p:sp>
      <p:sp>
        <p:nvSpPr>
          <p:cNvPr id="1056770" name="Rectangle 2"/>
          <p:cNvSpPr>
            <a:spLocks noGrp="1" noRot="1" noChangeAspect="1" noChangeArrowheads="1" noTextEdit="1"/>
          </p:cNvSpPr>
          <p:nvPr>
            <p:ph type="sldImg"/>
          </p:nvPr>
        </p:nvSpPr>
        <p:spPr>
          <a:ln cap="flat"/>
        </p:spPr>
      </p:sp>
      <p:sp>
        <p:nvSpPr>
          <p:cNvPr id="1056771" name="Rectangle 3"/>
          <p:cNvSpPr>
            <a:spLocks noGrp="1" noChangeArrowheads="1"/>
          </p:cNvSpPr>
          <p:nvPr>
            <p:ph type="body" idx="1"/>
          </p:nvPr>
        </p:nvSpPr>
        <p:spPr>
          <a:ln/>
        </p:spPr>
        <p:txBody>
          <a:bodyPr/>
          <a:lstStyle/>
          <a:p>
            <a:endParaRPr lang="en-US" altLang="en-US"/>
          </a:p>
        </p:txBody>
      </p:sp>
    </p:spTree>
    <p:extLst>
      <p:ext uri="{BB962C8B-B14F-4D97-AF65-F5344CB8AC3E}">
        <p14:creationId xmlns:p14="http://schemas.microsoft.com/office/powerpoint/2010/main" val="269728112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44F369-8F77-4FD2-9572-8E3EEC0C26AF}" type="slidenum">
              <a:rPr lang="en-US" altLang="en-US"/>
              <a:pPr/>
              <a:t>25</a:t>
            </a:fld>
            <a:endParaRPr lang="en-US" altLang="en-US"/>
          </a:p>
        </p:txBody>
      </p:sp>
      <p:sp>
        <p:nvSpPr>
          <p:cNvPr id="1058818" name="Rectangle 2"/>
          <p:cNvSpPr>
            <a:spLocks noGrp="1" noRot="1" noChangeAspect="1" noChangeArrowheads="1" noTextEdit="1"/>
          </p:cNvSpPr>
          <p:nvPr>
            <p:ph type="sldImg"/>
          </p:nvPr>
        </p:nvSpPr>
        <p:spPr>
          <a:ln cap="flat"/>
        </p:spPr>
      </p:sp>
      <p:sp>
        <p:nvSpPr>
          <p:cNvPr id="1058819" name="Rectangle 3"/>
          <p:cNvSpPr>
            <a:spLocks noGrp="1" noChangeArrowheads="1"/>
          </p:cNvSpPr>
          <p:nvPr>
            <p:ph type="body" idx="1"/>
          </p:nvPr>
        </p:nvSpPr>
        <p:spPr>
          <a:ln/>
        </p:spPr>
        <p:txBody>
          <a:bodyPr/>
          <a:lstStyle/>
          <a:p>
            <a:endParaRPr lang="en-US" altLang="en-US"/>
          </a:p>
        </p:txBody>
      </p:sp>
    </p:spTree>
    <p:extLst>
      <p:ext uri="{BB962C8B-B14F-4D97-AF65-F5344CB8AC3E}">
        <p14:creationId xmlns:p14="http://schemas.microsoft.com/office/powerpoint/2010/main" val="12869884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5F0B4EB-765F-48D1-9DFB-F9E220843FF1}" type="slidenum">
              <a:rPr lang="en-US" altLang="en-US"/>
              <a:pPr/>
              <a:t>26</a:t>
            </a:fld>
            <a:endParaRPr lang="en-US" altLang="en-US"/>
          </a:p>
        </p:txBody>
      </p:sp>
      <p:sp>
        <p:nvSpPr>
          <p:cNvPr id="690178" name="Rectangle 2"/>
          <p:cNvSpPr>
            <a:spLocks noGrp="1" noRot="1" noChangeAspect="1" noChangeArrowheads="1" noTextEdit="1"/>
          </p:cNvSpPr>
          <p:nvPr>
            <p:ph type="sldImg"/>
          </p:nvPr>
        </p:nvSpPr>
        <p:spPr>
          <a:ln cap="flat"/>
        </p:spPr>
      </p:sp>
      <p:sp>
        <p:nvSpPr>
          <p:cNvPr id="690179" name="Rectangle 3"/>
          <p:cNvSpPr>
            <a:spLocks noGrp="1" noChangeArrowheads="1"/>
          </p:cNvSpPr>
          <p:nvPr>
            <p:ph type="body" idx="1"/>
          </p:nvPr>
        </p:nvSpPr>
        <p:spPr>
          <a:ln/>
        </p:spPr>
        <p:txBody>
          <a:bodyPr/>
          <a:lstStyle/>
          <a:p>
            <a:endParaRPr lang="en-US" altLang="en-US"/>
          </a:p>
        </p:txBody>
      </p:sp>
    </p:spTree>
    <p:extLst>
      <p:ext uri="{BB962C8B-B14F-4D97-AF65-F5344CB8AC3E}">
        <p14:creationId xmlns:p14="http://schemas.microsoft.com/office/powerpoint/2010/main" val="345594210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13E584-B2AB-4E09-B091-627B963008EC}" type="slidenum">
              <a:rPr lang="en-US" altLang="en-US"/>
              <a:pPr/>
              <a:t>27</a:t>
            </a:fld>
            <a:endParaRPr lang="en-US" altLang="en-US"/>
          </a:p>
        </p:txBody>
      </p:sp>
      <p:sp>
        <p:nvSpPr>
          <p:cNvPr id="1060866" name="Rectangle 2"/>
          <p:cNvSpPr>
            <a:spLocks noGrp="1" noRot="1" noChangeAspect="1" noChangeArrowheads="1" noTextEdit="1"/>
          </p:cNvSpPr>
          <p:nvPr>
            <p:ph type="sldImg"/>
          </p:nvPr>
        </p:nvSpPr>
        <p:spPr>
          <a:ln cap="flat"/>
        </p:spPr>
      </p:sp>
      <p:sp>
        <p:nvSpPr>
          <p:cNvPr id="1060867" name="Rectangle 3"/>
          <p:cNvSpPr>
            <a:spLocks noGrp="1" noChangeArrowheads="1"/>
          </p:cNvSpPr>
          <p:nvPr>
            <p:ph type="body" idx="1"/>
          </p:nvPr>
        </p:nvSpPr>
        <p:spPr>
          <a:ln/>
        </p:spPr>
        <p:txBody>
          <a:bodyPr/>
          <a:lstStyle/>
          <a:p>
            <a:endParaRPr lang="en-US" altLang="en-US"/>
          </a:p>
        </p:txBody>
      </p:sp>
    </p:spTree>
    <p:extLst>
      <p:ext uri="{BB962C8B-B14F-4D97-AF65-F5344CB8AC3E}">
        <p14:creationId xmlns:p14="http://schemas.microsoft.com/office/powerpoint/2010/main" val="379520171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9A68BE-D6E8-4B4A-A394-8BB52DFF9DCA}" type="slidenum">
              <a:rPr lang="en-US" altLang="en-US"/>
              <a:pPr/>
              <a:t>28</a:t>
            </a:fld>
            <a:endParaRPr lang="en-US" altLang="en-US"/>
          </a:p>
        </p:txBody>
      </p:sp>
      <p:sp>
        <p:nvSpPr>
          <p:cNvPr id="1062914" name="Rectangle 2"/>
          <p:cNvSpPr>
            <a:spLocks noGrp="1" noRot="1" noChangeAspect="1" noChangeArrowheads="1" noTextEdit="1"/>
          </p:cNvSpPr>
          <p:nvPr>
            <p:ph type="sldImg"/>
          </p:nvPr>
        </p:nvSpPr>
        <p:spPr>
          <a:ln cap="flat"/>
        </p:spPr>
      </p:sp>
      <p:sp>
        <p:nvSpPr>
          <p:cNvPr id="1062915" name="Rectangle 3"/>
          <p:cNvSpPr>
            <a:spLocks noGrp="1" noChangeArrowheads="1"/>
          </p:cNvSpPr>
          <p:nvPr>
            <p:ph type="body" idx="1"/>
          </p:nvPr>
        </p:nvSpPr>
        <p:spPr>
          <a:ln/>
        </p:spPr>
        <p:txBody>
          <a:bodyPr/>
          <a:lstStyle/>
          <a:p>
            <a:endParaRPr lang="en-US" altLang="en-US"/>
          </a:p>
        </p:txBody>
      </p:sp>
    </p:spTree>
    <p:extLst>
      <p:ext uri="{BB962C8B-B14F-4D97-AF65-F5344CB8AC3E}">
        <p14:creationId xmlns:p14="http://schemas.microsoft.com/office/powerpoint/2010/main" val="424533220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7311D2-D382-474E-84BA-00C9C8DBC329}" type="slidenum">
              <a:rPr lang="en-US" altLang="en-US"/>
              <a:pPr/>
              <a:t>29</a:t>
            </a:fld>
            <a:endParaRPr lang="en-US" altLang="en-US"/>
          </a:p>
        </p:txBody>
      </p:sp>
      <p:sp>
        <p:nvSpPr>
          <p:cNvPr id="1064962" name="Rectangle 2"/>
          <p:cNvSpPr>
            <a:spLocks noGrp="1" noRot="1" noChangeAspect="1" noChangeArrowheads="1" noTextEdit="1"/>
          </p:cNvSpPr>
          <p:nvPr>
            <p:ph type="sldImg"/>
          </p:nvPr>
        </p:nvSpPr>
        <p:spPr>
          <a:ln cap="flat"/>
        </p:spPr>
      </p:sp>
      <p:sp>
        <p:nvSpPr>
          <p:cNvPr id="1064963" name="Rectangle 3"/>
          <p:cNvSpPr>
            <a:spLocks noGrp="1" noChangeArrowheads="1"/>
          </p:cNvSpPr>
          <p:nvPr>
            <p:ph type="body" idx="1"/>
          </p:nvPr>
        </p:nvSpPr>
        <p:spPr>
          <a:ln/>
        </p:spPr>
        <p:txBody>
          <a:bodyPr/>
          <a:lstStyle/>
          <a:p>
            <a:endParaRPr lang="en-US" altLang="en-US"/>
          </a:p>
        </p:txBody>
      </p:sp>
    </p:spTree>
    <p:extLst>
      <p:ext uri="{BB962C8B-B14F-4D97-AF65-F5344CB8AC3E}">
        <p14:creationId xmlns:p14="http://schemas.microsoft.com/office/powerpoint/2010/main" val="8060899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EA77B2-C434-428A-838F-C378D9270549}" type="slidenum">
              <a:rPr lang="en-US" altLang="en-US"/>
              <a:pPr/>
              <a:t>3</a:t>
            </a:fld>
            <a:endParaRPr lang="en-US" altLang="en-US"/>
          </a:p>
        </p:txBody>
      </p:sp>
      <p:sp>
        <p:nvSpPr>
          <p:cNvPr id="214018" name="Rectangle 2"/>
          <p:cNvSpPr>
            <a:spLocks noGrp="1" noRot="1" noChangeAspect="1" noChangeArrowheads="1" noTextEdit="1"/>
          </p:cNvSpPr>
          <p:nvPr>
            <p:ph type="sldImg"/>
          </p:nvPr>
        </p:nvSpPr>
        <p:spPr>
          <a:ln/>
        </p:spPr>
      </p:sp>
      <p:sp>
        <p:nvSpPr>
          <p:cNvPr id="21401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71650218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6B2C26-AD4A-41C3-A812-3B00C90C488F}" type="slidenum">
              <a:rPr lang="en-US" altLang="en-US"/>
              <a:pPr/>
              <a:t>30</a:t>
            </a:fld>
            <a:endParaRPr lang="en-US" altLang="en-US"/>
          </a:p>
        </p:txBody>
      </p:sp>
      <p:sp>
        <p:nvSpPr>
          <p:cNvPr id="906242" name="Rectangle 2"/>
          <p:cNvSpPr>
            <a:spLocks noGrp="1" noRot="1" noChangeAspect="1" noChangeArrowheads="1" noTextEdit="1"/>
          </p:cNvSpPr>
          <p:nvPr>
            <p:ph type="sldImg"/>
          </p:nvPr>
        </p:nvSpPr>
        <p:spPr>
          <a:ln/>
        </p:spPr>
      </p:sp>
      <p:sp>
        <p:nvSpPr>
          <p:cNvPr id="90624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94745468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8FA2E7-92B5-4E14-80AE-0223498C9832}" type="slidenum">
              <a:rPr lang="en-US" altLang="en-US"/>
              <a:pPr/>
              <a:t>31</a:t>
            </a:fld>
            <a:endParaRPr lang="en-US" altLang="en-US"/>
          </a:p>
        </p:txBody>
      </p:sp>
      <p:sp>
        <p:nvSpPr>
          <p:cNvPr id="1067010" name="Rectangle 2"/>
          <p:cNvSpPr>
            <a:spLocks noGrp="1" noRot="1" noChangeAspect="1" noChangeArrowheads="1" noTextEdit="1"/>
          </p:cNvSpPr>
          <p:nvPr>
            <p:ph type="sldImg"/>
          </p:nvPr>
        </p:nvSpPr>
        <p:spPr>
          <a:ln cap="flat"/>
        </p:spPr>
      </p:sp>
      <p:sp>
        <p:nvSpPr>
          <p:cNvPr id="1067011" name="Rectangle 3"/>
          <p:cNvSpPr>
            <a:spLocks noGrp="1" noChangeArrowheads="1"/>
          </p:cNvSpPr>
          <p:nvPr>
            <p:ph type="body" idx="1"/>
          </p:nvPr>
        </p:nvSpPr>
        <p:spPr>
          <a:ln/>
        </p:spPr>
        <p:txBody>
          <a:bodyPr/>
          <a:lstStyle/>
          <a:p>
            <a:endParaRPr lang="en-US" altLang="en-US"/>
          </a:p>
        </p:txBody>
      </p:sp>
    </p:spTree>
    <p:extLst>
      <p:ext uri="{BB962C8B-B14F-4D97-AF65-F5344CB8AC3E}">
        <p14:creationId xmlns:p14="http://schemas.microsoft.com/office/powerpoint/2010/main" val="106222917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2F482D-1596-4107-8515-E332534D2280}" type="slidenum">
              <a:rPr lang="en-US" altLang="en-US"/>
              <a:pPr/>
              <a:t>32</a:t>
            </a:fld>
            <a:endParaRPr lang="en-US" altLang="en-US"/>
          </a:p>
        </p:txBody>
      </p:sp>
      <p:sp>
        <p:nvSpPr>
          <p:cNvPr id="1069058" name="Rectangle 2"/>
          <p:cNvSpPr>
            <a:spLocks noGrp="1" noRot="1" noChangeAspect="1" noChangeArrowheads="1" noTextEdit="1"/>
          </p:cNvSpPr>
          <p:nvPr>
            <p:ph type="sldImg"/>
          </p:nvPr>
        </p:nvSpPr>
        <p:spPr>
          <a:ln cap="flat"/>
        </p:spPr>
      </p:sp>
      <p:sp>
        <p:nvSpPr>
          <p:cNvPr id="1069059" name="Rectangle 3"/>
          <p:cNvSpPr>
            <a:spLocks noGrp="1" noChangeArrowheads="1"/>
          </p:cNvSpPr>
          <p:nvPr>
            <p:ph type="body" idx="1"/>
          </p:nvPr>
        </p:nvSpPr>
        <p:spPr>
          <a:ln/>
        </p:spPr>
        <p:txBody>
          <a:bodyPr/>
          <a:lstStyle/>
          <a:p>
            <a:endParaRPr lang="en-US" altLang="en-US"/>
          </a:p>
        </p:txBody>
      </p:sp>
    </p:spTree>
    <p:extLst>
      <p:ext uri="{BB962C8B-B14F-4D97-AF65-F5344CB8AC3E}">
        <p14:creationId xmlns:p14="http://schemas.microsoft.com/office/powerpoint/2010/main" val="300254574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120EA1-DE34-4905-B106-6FEAC692B16E}" type="slidenum">
              <a:rPr lang="en-US" altLang="en-US"/>
              <a:pPr/>
              <a:t>33</a:t>
            </a:fld>
            <a:endParaRPr lang="en-US" altLang="en-US"/>
          </a:p>
        </p:txBody>
      </p:sp>
      <p:sp>
        <p:nvSpPr>
          <p:cNvPr id="1071106" name="Rectangle 2"/>
          <p:cNvSpPr>
            <a:spLocks noGrp="1" noRot="1" noChangeAspect="1" noChangeArrowheads="1" noTextEdit="1"/>
          </p:cNvSpPr>
          <p:nvPr>
            <p:ph type="sldImg"/>
          </p:nvPr>
        </p:nvSpPr>
        <p:spPr>
          <a:ln cap="flat"/>
        </p:spPr>
      </p:sp>
      <p:sp>
        <p:nvSpPr>
          <p:cNvPr id="1071107" name="Rectangle 3"/>
          <p:cNvSpPr>
            <a:spLocks noGrp="1" noChangeArrowheads="1"/>
          </p:cNvSpPr>
          <p:nvPr>
            <p:ph type="body" idx="1"/>
          </p:nvPr>
        </p:nvSpPr>
        <p:spPr>
          <a:ln/>
        </p:spPr>
        <p:txBody>
          <a:bodyPr/>
          <a:lstStyle/>
          <a:p>
            <a:endParaRPr lang="en-US" altLang="en-US"/>
          </a:p>
        </p:txBody>
      </p:sp>
    </p:spTree>
    <p:extLst>
      <p:ext uri="{BB962C8B-B14F-4D97-AF65-F5344CB8AC3E}">
        <p14:creationId xmlns:p14="http://schemas.microsoft.com/office/powerpoint/2010/main" val="419353136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89BEB8-084D-48A1-B508-A9AD9AB20CCA}" type="slidenum">
              <a:rPr lang="en-US" altLang="en-US"/>
              <a:pPr/>
              <a:t>34</a:t>
            </a:fld>
            <a:endParaRPr lang="en-US" altLang="en-US"/>
          </a:p>
        </p:txBody>
      </p:sp>
      <p:sp>
        <p:nvSpPr>
          <p:cNvPr id="1073154" name="Rectangle 2"/>
          <p:cNvSpPr>
            <a:spLocks noGrp="1" noRot="1" noChangeAspect="1" noChangeArrowheads="1" noTextEdit="1"/>
          </p:cNvSpPr>
          <p:nvPr>
            <p:ph type="sldImg"/>
          </p:nvPr>
        </p:nvSpPr>
        <p:spPr>
          <a:ln cap="flat"/>
        </p:spPr>
      </p:sp>
      <p:sp>
        <p:nvSpPr>
          <p:cNvPr id="1073155" name="Rectangle 3"/>
          <p:cNvSpPr>
            <a:spLocks noGrp="1" noChangeArrowheads="1"/>
          </p:cNvSpPr>
          <p:nvPr>
            <p:ph type="body" idx="1"/>
          </p:nvPr>
        </p:nvSpPr>
        <p:spPr>
          <a:ln/>
        </p:spPr>
        <p:txBody>
          <a:bodyPr/>
          <a:lstStyle/>
          <a:p>
            <a:endParaRPr lang="en-US" altLang="en-US"/>
          </a:p>
        </p:txBody>
      </p:sp>
    </p:spTree>
    <p:extLst>
      <p:ext uri="{BB962C8B-B14F-4D97-AF65-F5344CB8AC3E}">
        <p14:creationId xmlns:p14="http://schemas.microsoft.com/office/powerpoint/2010/main" val="135396088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99ADB3-7F5C-4A64-8418-B50CCF8931BE}" type="slidenum">
              <a:rPr lang="en-US" altLang="en-US"/>
              <a:pPr/>
              <a:t>35</a:t>
            </a:fld>
            <a:endParaRPr lang="en-US" altLang="en-US"/>
          </a:p>
        </p:txBody>
      </p:sp>
      <p:sp>
        <p:nvSpPr>
          <p:cNvPr id="1075202" name="Rectangle 2"/>
          <p:cNvSpPr>
            <a:spLocks noGrp="1" noRot="1" noChangeAspect="1" noChangeArrowheads="1" noTextEdit="1"/>
          </p:cNvSpPr>
          <p:nvPr>
            <p:ph type="sldImg"/>
          </p:nvPr>
        </p:nvSpPr>
        <p:spPr>
          <a:ln cap="flat"/>
        </p:spPr>
      </p:sp>
      <p:sp>
        <p:nvSpPr>
          <p:cNvPr id="1075203" name="Rectangle 3"/>
          <p:cNvSpPr>
            <a:spLocks noGrp="1" noChangeArrowheads="1"/>
          </p:cNvSpPr>
          <p:nvPr>
            <p:ph type="body" idx="1"/>
          </p:nvPr>
        </p:nvSpPr>
        <p:spPr>
          <a:ln/>
        </p:spPr>
        <p:txBody>
          <a:bodyPr/>
          <a:lstStyle/>
          <a:p>
            <a:endParaRPr lang="en-US" altLang="en-US"/>
          </a:p>
        </p:txBody>
      </p:sp>
    </p:spTree>
    <p:extLst>
      <p:ext uri="{BB962C8B-B14F-4D97-AF65-F5344CB8AC3E}">
        <p14:creationId xmlns:p14="http://schemas.microsoft.com/office/powerpoint/2010/main" val="80882442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493CD5C-C449-4883-BAE7-57B3910B5F06}" type="slidenum">
              <a:rPr lang="en-US" altLang="en-US"/>
              <a:pPr/>
              <a:t>36</a:t>
            </a:fld>
            <a:endParaRPr lang="en-US" altLang="en-US"/>
          </a:p>
        </p:txBody>
      </p:sp>
      <p:sp>
        <p:nvSpPr>
          <p:cNvPr id="1079298" name="Rectangle 2"/>
          <p:cNvSpPr>
            <a:spLocks noGrp="1" noRot="1" noChangeAspect="1" noChangeArrowheads="1" noTextEdit="1"/>
          </p:cNvSpPr>
          <p:nvPr>
            <p:ph type="sldImg"/>
          </p:nvPr>
        </p:nvSpPr>
        <p:spPr>
          <a:ln cap="flat"/>
        </p:spPr>
      </p:sp>
      <p:sp>
        <p:nvSpPr>
          <p:cNvPr id="1079299" name="Rectangle 3"/>
          <p:cNvSpPr>
            <a:spLocks noGrp="1" noChangeArrowheads="1"/>
          </p:cNvSpPr>
          <p:nvPr>
            <p:ph type="body" idx="1"/>
          </p:nvPr>
        </p:nvSpPr>
        <p:spPr>
          <a:ln/>
        </p:spPr>
        <p:txBody>
          <a:bodyPr/>
          <a:lstStyle/>
          <a:p>
            <a:endParaRPr lang="en-US" altLang="en-US"/>
          </a:p>
        </p:txBody>
      </p:sp>
    </p:spTree>
    <p:extLst>
      <p:ext uri="{BB962C8B-B14F-4D97-AF65-F5344CB8AC3E}">
        <p14:creationId xmlns:p14="http://schemas.microsoft.com/office/powerpoint/2010/main" val="25268466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0CC861-73CC-45B8-A06B-345C973397A4}" type="slidenum">
              <a:rPr lang="en-US" altLang="en-US"/>
              <a:pPr/>
              <a:t>37</a:t>
            </a:fld>
            <a:endParaRPr lang="en-US" altLang="en-US"/>
          </a:p>
        </p:txBody>
      </p:sp>
      <p:sp>
        <p:nvSpPr>
          <p:cNvPr id="1081346" name="Rectangle 2"/>
          <p:cNvSpPr>
            <a:spLocks noGrp="1" noRot="1" noChangeAspect="1" noChangeArrowheads="1" noTextEdit="1"/>
          </p:cNvSpPr>
          <p:nvPr>
            <p:ph type="sldImg"/>
          </p:nvPr>
        </p:nvSpPr>
        <p:spPr>
          <a:ln cap="flat"/>
        </p:spPr>
      </p:sp>
      <p:sp>
        <p:nvSpPr>
          <p:cNvPr id="1081347" name="Rectangle 3"/>
          <p:cNvSpPr>
            <a:spLocks noGrp="1" noChangeArrowheads="1"/>
          </p:cNvSpPr>
          <p:nvPr>
            <p:ph type="body" idx="1"/>
          </p:nvPr>
        </p:nvSpPr>
        <p:spPr>
          <a:ln/>
        </p:spPr>
        <p:txBody>
          <a:bodyPr/>
          <a:lstStyle/>
          <a:p>
            <a:endParaRPr lang="en-US" altLang="en-US"/>
          </a:p>
        </p:txBody>
      </p:sp>
    </p:spTree>
    <p:extLst>
      <p:ext uri="{BB962C8B-B14F-4D97-AF65-F5344CB8AC3E}">
        <p14:creationId xmlns:p14="http://schemas.microsoft.com/office/powerpoint/2010/main" val="308605908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FF3261-C582-486C-BED3-1A8E38CA2071}" type="slidenum">
              <a:rPr lang="en-US" altLang="en-US"/>
              <a:pPr/>
              <a:t>38</a:t>
            </a:fld>
            <a:endParaRPr lang="en-US" altLang="en-US"/>
          </a:p>
        </p:txBody>
      </p:sp>
      <p:sp>
        <p:nvSpPr>
          <p:cNvPr id="1077250" name="Rectangle 2"/>
          <p:cNvSpPr>
            <a:spLocks noGrp="1" noRot="1" noChangeAspect="1" noChangeArrowheads="1" noTextEdit="1"/>
          </p:cNvSpPr>
          <p:nvPr>
            <p:ph type="sldImg"/>
          </p:nvPr>
        </p:nvSpPr>
        <p:spPr>
          <a:ln cap="flat"/>
        </p:spPr>
      </p:sp>
      <p:sp>
        <p:nvSpPr>
          <p:cNvPr id="1077251" name="Rectangle 3"/>
          <p:cNvSpPr>
            <a:spLocks noGrp="1" noChangeArrowheads="1"/>
          </p:cNvSpPr>
          <p:nvPr>
            <p:ph type="body" idx="1"/>
          </p:nvPr>
        </p:nvSpPr>
        <p:spPr>
          <a:ln/>
        </p:spPr>
        <p:txBody>
          <a:bodyPr/>
          <a:lstStyle/>
          <a:p>
            <a:endParaRPr lang="en-US" altLang="en-US"/>
          </a:p>
        </p:txBody>
      </p:sp>
    </p:spTree>
    <p:extLst>
      <p:ext uri="{BB962C8B-B14F-4D97-AF65-F5344CB8AC3E}">
        <p14:creationId xmlns:p14="http://schemas.microsoft.com/office/powerpoint/2010/main" val="412460136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30D8FF9-4D56-4F96-9456-9E1171C82AF4}" type="slidenum">
              <a:rPr lang="en-US" altLang="en-US"/>
              <a:pPr/>
              <a:t>39</a:t>
            </a:fld>
            <a:endParaRPr lang="en-US" altLang="en-US"/>
          </a:p>
        </p:txBody>
      </p:sp>
      <p:sp>
        <p:nvSpPr>
          <p:cNvPr id="692226" name="Rectangle 2"/>
          <p:cNvSpPr>
            <a:spLocks noGrp="1" noRot="1" noChangeAspect="1" noChangeArrowheads="1" noTextEdit="1"/>
          </p:cNvSpPr>
          <p:nvPr>
            <p:ph type="sldImg"/>
          </p:nvPr>
        </p:nvSpPr>
        <p:spPr>
          <a:ln cap="flat"/>
        </p:spPr>
      </p:sp>
      <p:sp>
        <p:nvSpPr>
          <p:cNvPr id="692227" name="Rectangle 3"/>
          <p:cNvSpPr>
            <a:spLocks noGrp="1" noChangeArrowheads="1"/>
          </p:cNvSpPr>
          <p:nvPr>
            <p:ph type="body" idx="1"/>
          </p:nvPr>
        </p:nvSpPr>
        <p:spPr>
          <a:ln/>
        </p:spPr>
        <p:txBody>
          <a:bodyPr/>
          <a:lstStyle/>
          <a:p>
            <a:endParaRPr lang="en-US" altLang="en-US"/>
          </a:p>
        </p:txBody>
      </p:sp>
    </p:spTree>
    <p:extLst>
      <p:ext uri="{BB962C8B-B14F-4D97-AF65-F5344CB8AC3E}">
        <p14:creationId xmlns:p14="http://schemas.microsoft.com/office/powerpoint/2010/main" val="35997753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60495A-888A-49A1-902F-10916904067A}" type="slidenum">
              <a:rPr lang="en-US" altLang="en-US"/>
              <a:pPr/>
              <a:t>4</a:t>
            </a:fld>
            <a:endParaRPr lang="en-US" altLang="en-US"/>
          </a:p>
        </p:txBody>
      </p:sp>
      <p:sp>
        <p:nvSpPr>
          <p:cNvPr id="610306" name="Rectangle 2"/>
          <p:cNvSpPr>
            <a:spLocks noGrp="1" noRot="1" noChangeAspect="1" noChangeArrowheads="1" noTextEdit="1"/>
          </p:cNvSpPr>
          <p:nvPr>
            <p:ph type="sldImg"/>
          </p:nvPr>
        </p:nvSpPr>
        <p:spPr>
          <a:ln/>
        </p:spPr>
      </p:sp>
      <p:sp>
        <p:nvSpPr>
          <p:cNvPr id="61030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0585238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46C6DA-1B7B-44DD-B949-718A1641C850}" type="slidenum">
              <a:rPr lang="en-US" altLang="en-US"/>
              <a:pPr/>
              <a:t>40</a:t>
            </a:fld>
            <a:endParaRPr lang="en-US" altLang="en-US"/>
          </a:p>
        </p:txBody>
      </p:sp>
      <p:sp>
        <p:nvSpPr>
          <p:cNvPr id="1083394" name="Rectangle 2"/>
          <p:cNvSpPr>
            <a:spLocks noGrp="1" noRot="1" noChangeAspect="1" noChangeArrowheads="1" noTextEdit="1"/>
          </p:cNvSpPr>
          <p:nvPr>
            <p:ph type="sldImg"/>
          </p:nvPr>
        </p:nvSpPr>
        <p:spPr>
          <a:ln cap="flat"/>
        </p:spPr>
      </p:sp>
      <p:sp>
        <p:nvSpPr>
          <p:cNvPr id="1083395" name="Rectangle 3"/>
          <p:cNvSpPr>
            <a:spLocks noGrp="1" noChangeArrowheads="1"/>
          </p:cNvSpPr>
          <p:nvPr>
            <p:ph type="body" idx="1"/>
          </p:nvPr>
        </p:nvSpPr>
        <p:spPr>
          <a:ln/>
        </p:spPr>
        <p:txBody>
          <a:bodyPr/>
          <a:lstStyle/>
          <a:p>
            <a:endParaRPr lang="en-US" altLang="en-US"/>
          </a:p>
        </p:txBody>
      </p:sp>
    </p:spTree>
    <p:extLst>
      <p:ext uri="{BB962C8B-B14F-4D97-AF65-F5344CB8AC3E}">
        <p14:creationId xmlns:p14="http://schemas.microsoft.com/office/powerpoint/2010/main" val="143997064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79ED4B-DAFF-4A1D-8F52-A59625DD9EAE}" type="slidenum">
              <a:rPr lang="en-US" altLang="en-US"/>
              <a:pPr/>
              <a:t>41</a:t>
            </a:fld>
            <a:endParaRPr lang="en-US" altLang="en-US"/>
          </a:p>
        </p:txBody>
      </p:sp>
      <p:sp>
        <p:nvSpPr>
          <p:cNvPr id="803842" name="Rectangle 2"/>
          <p:cNvSpPr>
            <a:spLocks noGrp="1" noRot="1" noChangeAspect="1" noChangeArrowheads="1" noTextEdit="1"/>
          </p:cNvSpPr>
          <p:nvPr>
            <p:ph type="sldImg"/>
          </p:nvPr>
        </p:nvSpPr>
        <p:spPr>
          <a:ln cap="flat"/>
        </p:spPr>
      </p:sp>
      <p:sp>
        <p:nvSpPr>
          <p:cNvPr id="803843" name="Rectangle 3"/>
          <p:cNvSpPr>
            <a:spLocks noGrp="1" noChangeArrowheads="1"/>
          </p:cNvSpPr>
          <p:nvPr>
            <p:ph type="body" idx="1"/>
          </p:nvPr>
        </p:nvSpPr>
        <p:spPr>
          <a:ln/>
        </p:spPr>
        <p:txBody>
          <a:bodyPr/>
          <a:lstStyle/>
          <a:p>
            <a:endParaRPr lang="en-US" altLang="en-US"/>
          </a:p>
        </p:txBody>
      </p:sp>
    </p:spTree>
    <p:extLst>
      <p:ext uri="{BB962C8B-B14F-4D97-AF65-F5344CB8AC3E}">
        <p14:creationId xmlns:p14="http://schemas.microsoft.com/office/powerpoint/2010/main" val="421629600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2F9188-2FED-46BE-9189-36029081FFA1}" type="slidenum">
              <a:rPr lang="en-US" altLang="en-US"/>
              <a:pPr/>
              <a:t>42</a:t>
            </a:fld>
            <a:endParaRPr lang="en-US" altLang="en-US"/>
          </a:p>
        </p:txBody>
      </p:sp>
      <p:sp>
        <p:nvSpPr>
          <p:cNvPr id="1085442" name="Rectangle 2"/>
          <p:cNvSpPr>
            <a:spLocks noGrp="1" noRot="1" noChangeAspect="1" noChangeArrowheads="1" noTextEdit="1"/>
          </p:cNvSpPr>
          <p:nvPr>
            <p:ph type="sldImg"/>
          </p:nvPr>
        </p:nvSpPr>
        <p:spPr>
          <a:ln cap="flat"/>
        </p:spPr>
      </p:sp>
      <p:sp>
        <p:nvSpPr>
          <p:cNvPr id="1085443" name="Rectangle 3"/>
          <p:cNvSpPr>
            <a:spLocks noGrp="1" noChangeArrowheads="1"/>
          </p:cNvSpPr>
          <p:nvPr>
            <p:ph type="body" idx="1"/>
          </p:nvPr>
        </p:nvSpPr>
        <p:spPr>
          <a:ln/>
        </p:spPr>
        <p:txBody>
          <a:bodyPr/>
          <a:lstStyle/>
          <a:p>
            <a:endParaRPr lang="en-US" altLang="en-US"/>
          </a:p>
        </p:txBody>
      </p:sp>
    </p:spTree>
    <p:extLst>
      <p:ext uri="{BB962C8B-B14F-4D97-AF65-F5344CB8AC3E}">
        <p14:creationId xmlns:p14="http://schemas.microsoft.com/office/powerpoint/2010/main" val="122099337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222F551-C359-4C67-98DD-485B90CCBB23}" type="slidenum">
              <a:rPr lang="en-US" altLang="en-US"/>
              <a:pPr/>
              <a:t>43</a:t>
            </a:fld>
            <a:endParaRPr lang="en-US" altLang="en-US"/>
          </a:p>
        </p:txBody>
      </p:sp>
      <p:sp>
        <p:nvSpPr>
          <p:cNvPr id="1087490" name="Rectangle 2"/>
          <p:cNvSpPr>
            <a:spLocks noGrp="1" noRot="1" noChangeAspect="1" noChangeArrowheads="1" noTextEdit="1"/>
          </p:cNvSpPr>
          <p:nvPr>
            <p:ph type="sldImg"/>
          </p:nvPr>
        </p:nvSpPr>
        <p:spPr>
          <a:ln cap="flat"/>
        </p:spPr>
      </p:sp>
      <p:sp>
        <p:nvSpPr>
          <p:cNvPr id="1087491" name="Rectangle 3"/>
          <p:cNvSpPr>
            <a:spLocks noGrp="1" noChangeArrowheads="1"/>
          </p:cNvSpPr>
          <p:nvPr>
            <p:ph type="body" idx="1"/>
          </p:nvPr>
        </p:nvSpPr>
        <p:spPr>
          <a:ln/>
        </p:spPr>
        <p:txBody>
          <a:bodyPr/>
          <a:lstStyle/>
          <a:p>
            <a:endParaRPr lang="en-US" altLang="en-US"/>
          </a:p>
        </p:txBody>
      </p:sp>
    </p:spTree>
    <p:extLst>
      <p:ext uri="{BB962C8B-B14F-4D97-AF65-F5344CB8AC3E}">
        <p14:creationId xmlns:p14="http://schemas.microsoft.com/office/powerpoint/2010/main" val="271673467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E0FDC0-578C-44AE-9B8C-5EDE83F0742F}" type="slidenum">
              <a:rPr lang="en-US" altLang="en-US"/>
              <a:pPr/>
              <a:t>44</a:t>
            </a:fld>
            <a:endParaRPr lang="en-US" altLang="en-US"/>
          </a:p>
        </p:txBody>
      </p:sp>
      <p:sp>
        <p:nvSpPr>
          <p:cNvPr id="694274" name="Rectangle 2"/>
          <p:cNvSpPr>
            <a:spLocks noGrp="1" noRot="1" noChangeAspect="1" noChangeArrowheads="1" noTextEdit="1"/>
          </p:cNvSpPr>
          <p:nvPr>
            <p:ph type="sldImg"/>
          </p:nvPr>
        </p:nvSpPr>
        <p:spPr>
          <a:ln cap="flat"/>
        </p:spPr>
      </p:sp>
      <p:sp>
        <p:nvSpPr>
          <p:cNvPr id="694275" name="Rectangle 3"/>
          <p:cNvSpPr>
            <a:spLocks noGrp="1" noChangeArrowheads="1"/>
          </p:cNvSpPr>
          <p:nvPr>
            <p:ph type="body" idx="1"/>
          </p:nvPr>
        </p:nvSpPr>
        <p:spPr>
          <a:ln/>
        </p:spPr>
        <p:txBody>
          <a:bodyPr/>
          <a:lstStyle/>
          <a:p>
            <a:endParaRPr lang="en-US" altLang="en-US"/>
          </a:p>
        </p:txBody>
      </p:sp>
    </p:spTree>
    <p:extLst>
      <p:ext uri="{BB962C8B-B14F-4D97-AF65-F5344CB8AC3E}">
        <p14:creationId xmlns:p14="http://schemas.microsoft.com/office/powerpoint/2010/main" val="53426605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4D2E4A-BD2C-4A50-B7C4-F83D951A988F}" type="slidenum">
              <a:rPr lang="en-US" altLang="en-US"/>
              <a:pPr/>
              <a:t>47</a:t>
            </a:fld>
            <a:endParaRPr lang="en-US" altLang="en-US"/>
          </a:p>
        </p:txBody>
      </p:sp>
      <p:sp>
        <p:nvSpPr>
          <p:cNvPr id="1089538" name="Rectangle 2"/>
          <p:cNvSpPr>
            <a:spLocks noGrp="1" noRot="1" noChangeAspect="1" noChangeArrowheads="1" noTextEdit="1"/>
          </p:cNvSpPr>
          <p:nvPr>
            <p:ph type="sldImg"/>
          </p:nvPr>
        </p:nvSpPr>
        <p:spPr>
          <a:ln cap="flat"/>
        </p:spPr>
      </p:sp>
      <p:sp>
        <p:nvSpPr>
          <p:cNvPr id="1089539" name="Rectangle 3"/>
          <p:cNvSpPr>
            <a:spLocks noGrp="1" noChangeArrowheads="1"/>
          </p:cNvSpPr>
          <p:nvPr>
            <p:ph type="body" idx="1"/>
          </p:nvPr>
        </p:nvSpPr>
        <p:spPr>
          <a:ln/>
        </p:spPr>
        <p:txBody>
          <a:bodyPr/>
          <a:lstStyle/>
          <a:p>
            <a:endParaRPr lang="en-US" altLang="en-US"/>
          </a:p>
        </p:txBody>
      </p:sp>
    </p:spTree>
    <p:extLst>
      <p:ext uri="{BB962C8B-B14F-4D97-AF65-F5344CB8AC3E}">
        <p14:creationId xmlns:p14="http://schemas.microsoft.com/office/powerpoint/2010/main" val="31843579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929D68-4A67-4D07-8F15-D494E694DB1D}" type="slidenum">
              <a:rPr lang="en-US" altLang="en-US"/>
              <a:pPr/>
              <a:t>48</a:t>
            </a:fld>
            <a:endParaRPr lang="en-US" altLang="en-US"/>
          </a:p>
        </p:txBody>
      </p:sp>
      <p:sp>
        <p:nvSpPr>
          <p:cNvPr id="1091586" name="Rectangle 2"/>
          <p:cNvSpPr>
            <a:spLocks noGrp="1" noRot="1" noChangeAspect="1" noChangeArrowheads="1" noTextEdit="1"/>
          </p:cNvSpPr>
          <p:nvPr>
            <p:ph type="sldImg"/>
          </p:nvPr>
        </p:nvSpPr>
        <p:spPr>
          <a:ln cap="flat"/>
        </p:spPr>
      </p:sp>
      <p:sp>
        <p:nvSpPr>
          <p:cNvPr id="1091587" name="Rectangle 3"/>
          <p:cNvSpPr>
            <a:spLocks noGrp="1" noChangeArrowheads="1"/>
          </p:cNvSpPr>
          <p:nvPr>
            <p:ph type="body" idx="1"/>
          </p:nvPr>
        </p:nvSpPr>
        <p:spPr>
          <a:ln/>
        </p:spPr>
        <p:txBody>
          <a:bodyPr/>
          <a:lstStyle/>
          <a:p>
            <a:endParaRPr lang="en-US" altLang="en-US"/>
          </a:p>
        </p:txBody>
      </p:sp>
    </p:spTree>
    <p:extLst>
      <p:ext uri="{BB962C8B-B14F-4D97-AF65-F5344CB8AC3E}">
        <p14:creationId xmlns:p14="http://schemas.microsoft.com/office/powerpoint/2010/main" val="530335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405180-4700-4D9B-A139-3A7FF04A252B}" type="slidenum">
              <a:rPr lang="en-US" altLang="en-US"/>
              <a:pPr/>
              <a:t>49</a:t>
            </a:fld>
            <a:endParaRPr lang="en-US" altLang="en-US"/>
          </a:p>
        </p:txBody>
      </p:sp>
      <p:sp>
        <p:nvSpPr>
          <p:cNvPr id="1093634" name="Rectangle 2"/>
          <p:cNvSpPr>
            <a:spLocks noGrp="1" noRot="1" noChangeAspect="1" noChangeArrowheads="1" noTextEdit="1"/>
          </p:cNvSpPr>
          <p:nvPr>
            <p:ph type="sldImg"/>
          </p:nvPr>
        </p:nvSpPr>
        <p:spPr>
          <a:ln cap="flat"/>
        </p:spPr>
      </p:sp>
      <p:sp>
        <p:nvSpPr>
          <p:cNvPr id="1093635" name="Rectangle 3"/>
          <p:cNvSpPr>
            <a:spLocks noGrp="1" noChangeArrowheads="1"/>
          </p:cNvSpPr>
          <p:nvPr>
            <p:ph type="body" idx="1"/>
          </p:nvPr>
        </p:nvSpPr>
        <p:spPr>
          <a:ln/>
        </p:spPr>
        <p:txBody>
          <a:bodyPr/>
          <a:lstStyle/>
          <a:p>
            <a:endParaRPr lang="en-US" altLang="en-US"/>
          </a:p>
        </p:txBody>
      </p:sp>
    </p:spTree>
    <p:extLst>
      <p:ext uri="{BB962C8B-B14F-4D97-AF65-F5344CB8AC3E}">
        <p14:creationId xmlns:p14="http://schemas.microsoft.com/office/powerpoint/2010/main" val="66331064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A628DC-C864-425D-ABF6-E3826FC75EA4}" type="slidenum">
              <a:rPr lang="en-US" altLang="en-US"/>
              <a:pPr/>
              <a:t>50</a:t>
            </a:fld>
            <a:endParaRPr lang="en-US" altLang="en-US"/>
          </a:p>
        </p:txBody>
      </p:sp>
      <p:sp>
        <p:nvSpPr>
          <p:cNvPr id="1095682" name="Rectangle 2"/>
          <p:cNvSpPr>
            <a:spLocks noGrp="1" noRot="1" noChangeAspect="1" noChangeArrowheads="1" noTextEdit="1"/>
          </p:cNvSpPr>
          <p:nvPr>
            <p:ph type="sldImg"/>
          </p:nvPr>
        </p:nvSpPr>
        <p:spPr>
          <a:ln cap="flat"/>
        </p:spPr>
      </p:sp>
      <p:sp>
        <p:nvSpPr>
          <p:cNvPr id="1095683" name="Rectangle 3"/>
          <p:cNvSpPr>
            <a:spLocks noGrp="1" noChangeArrowheads="1"/>
          </p:cNvSpPr>
          <p:nvPr>
            <p:ph type="body" idx="1"/>
          </p:nvPr>
        </p:nvSpPr>
        <p:spPr>
          <a:ln/>
        </p:spPr>
        <p:txBody>
          <a:bodyPr/>
          <a:lstStyle/>
          <a:p>
            <a:endParaRPr lang="en-US" altLang="en-US"/>
          </a:p>
        </p:txBody>
      </p:sp>
    </p:spTree>
    <p:extLst>
      <p:ext uri="{BB962C8B-B14F-4D97-AF65-F5344CB8AC3E}">
        <p14:creationId xmlns:p14="http://schemas.microsoft.com/office/powerpoint/2010/main" val="199795533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A628DC-C864-425D-ABF6-E3826FC75EA4}" type="slidenum">
              <a:rPr lang="en-US" altLang="en-US"/>
              <a:pPr/>
              <a:t>51</a:t>
            </a:fld>
            <a:endParaRPr lang="en-US" altLang="en-US"/>
          </a:p>
        </p:txBody>
      </p:sp>
      <p:sp>
        <p:nvSpPr>
          <p:cNvPr id="1095682" name="Rectangle 2"/>
          <p:cNvSpPr>
            <a:spLocks noGrp="1" noRot="1" noChangeAspect="1" noChangeArrowheads="1" noTextEdit="1"/>
          </p:cNvSpPr>
          <p:nvPr>
            <p:ph type="sldImg"/>
          </p:nvPr>
        </p:nvSpPr>
        <p:spPr>
          <a:ln cap="flat"/>
        </p:spPr>
      </p:sp>
      <p:sp>
        <p:nvSpPr>
          <p:cNvPr id="1095683" name="Rectangle 3"/>
          <p:cNvSpPr>
            <a:spLocks noGrp="1" noChangeArrowheads="1"/>
          </p:cNvSpPr>
          <p:nvPr>
            <p:ph type="body" idx="1"/>
          </p:nvPr>
        </p:nvSpPr>
        <p:spPr>
          <a:ln/>
        </p:spPr>
        <p:txBody>
          <a:bodyPr/>
          <a:lstStyle/>
          <a:p>
            <a:endParaRPr lang="en-US" altLang="en-US"/>
          </a:p>
        </p:txBody>
      </p:sp>
    </p:spTree>
    <p:extLst>
      <p:ext uri="{BB962C8B-B14F-4D97-AF65-F5344CB8AC3E}">
        <p14:creationId xmlns:p14="http://schemas.microsoft.com/office/powerpoint/2010/main" val="31441993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837A84-2A6B-4B9E-A63F-7931B8E2F4F6}" type="slidenum">
              <a:rPr lang="en-US" altLang="en-US"/>
              <a:pPr/>
              <a:t>5</a:t>
            </a:fld>
            <a:endParaRPr lang="en-US" altLang="en-US"/>
          </a:p>
        </p:txBody>
      </p:sp>
      <p:sp>
        <p:nvSpPr>
          <p:cNvPr id="1011714" name="Rectangle 2"/>
          <p:cNvSpPr>
            <a:spLocks noGrp="1" noRot="1" noChangeAspect="1" noChangeArrowheads="1" noTextEdit="1"/>
          </p:cNvSpPr>
          <p:nvPr>
            <p:ph type="sldImg"/>
          </p:nvPr>
        </p:nvSpPr>
        <p:spPr>
          <a:ln/>
        </p:spPr>
      </p:sp>
      <p:sp>
        <p:nvSpPr>
          <p:cNvPr id="101171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13031220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049DCE6-C71B-49BD-84DB-31F238D80304}" type="slidenum">
              <a:rPr lang="en-US" altLang="en-US"/>
              <a:pPr/>
              <a:t>52</a:t>
            </a:fld>
            <a:endParaRPr lang="en-US" altLang="en-US"/>
          </a:p>
        </p:txBody>
      </p:sp>
      <p:sp>
        <p:nvSpPr>
          <p:cNvPr id="1097730" name="Rectangle 2"/>
          <p:cNvSpPr>
            <a:spLocks noGrp="1" noRot="1" noChangeAspect="1" noChangeArrowheads="1" noTextEdit="1"/>
          </p:cNvSpPr>
          <p:nvPr>
            <p:ph type="sldImg"/>
          </p:nvPr>
        </p:nvSpPr>
        <p:spPr>
          <a:ln cap="flat"/>
        </p:spPr>
      </p:sp>
      <p:sp>
        <p:nvSpPr>
          <p:cNvPr id="1097731" name="Rectangle 3"/>
          <p:cNvSpPr>
            <a:spLocks noGrp="1" noChangeArrowheads="1"/>
          </p:cNvSpPr>
          <p:nvPr>
            <p:ph type="body" idx="1"/>
          </p:nvPr>
        </p:nvSpPr>
        <p:spPr>
          <a:ln/>
        </p:spPr>
        <p:txBody>
          <a:bodyPr/>
          <a:lstStyle/>
          <a:p>
            <a:endParaRPr lang="en-US" altLang="en-US"/>
          </a:p>
        </p:txBody>
      </p:sp>
    </p:spTree>
    <p:extLst>
      <p:ext uri="{BB962C8B-B14F-4D97-AF65-F5344CB8AC3E}">
        <p14:creationId xmlns:p14="http://schemas.microsoft.com/office/powerpoint/2010/main" val="61237568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B8098B-13B1-437F-897A-394250EF5A4D}" type="slidenum">
              <a:rPr lang="en-US" altLang="en-US"/>
              <a:pPr/>
              <a:t>53</a:t>
            </a:fld>
            <a:endParaRPr lang="en-US" altLang="en-US"/>
          </a:p>
        </p:txBody>
      </p:sp>
      <p:sp>
        <p:nvSpPr>
          <p:cNvPr id="1003522" name="Rectangle 2"/>
          <p:cNvSpPr>
            <a:spLocks noGrp="1" noRot="1" noChangeAspect="1" noChangeArrowheads="1" noTextEdit="1"/>
          </p:cNvSpPr>
          <p:nvPr>
            <p:ph type="sldImg"/>
          </p:nvPr>
        </p:nvSpPr>
        <p:spPr>
          <a:ln cap="flat"/>
        </p:spPr>
      </p:sp>
      <p:sp>
        <p:nvSpPr>
          <p:cNvPr id="1003523" name="Rectangle 3"/>
          <p:cNvSpPr>
            <a:spLocks noGrp="1" noChangeArrowheads="1"/>
          </p:cNvSpPr>
          <p:nvPr>
            <p:ph type="body" idx="1"/>
          </p:nvPr>
        </p:nvSpPr>
        <p:spPr>
          <a:ln/>
        </p:spPr>
        <p:txBody>
          <a:bodyPr/>
          <a:lstStyle/>
          <a:p>
            <a:endParaRPr lang="en-US" altLang="en-US"/>
          </a:p>
        </p:txBody>
      </p:sp>
    </p:spTree>
    <p:extLst>
      <p:ext uri="{BB962C8B-B14F-4D97-AF65-F5344CB8AC3E}">
        <p14:creationId xmlns:p14="http://schemas.microsoft.com/office/powerpoint/2010/main" val="298828907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E31B734-D0C3-4A06-B94A-CB97FBD099C3}" type="slidenum">
              <a:rPr lang="en-US" altLang="en-US"/>
              <a:pPr/>
              <a:t>54</a:t>
            </a:fld>
            <a:endParaRPr lang="en-US" altLang="en-US"/>
          </a:p>
        </p:txBody>
      </p:sp>
      <p:sp>
        <p:nvSpPr>
          <p:cNvPr id="1005570" name="Rectangle 2"/>
          <p:cNvSpPr>
            <a:spLocks noGrp="1" noRot="1" noChangeAspect="1" noChangeArrowheads="1" noTextEdit="1"/>
          </p:cNvSpPr>
          <p:nvPr>
            <p:ph type="sldImg"/>
          </p:nvPr>
        </p:nvSpPr>
        <p:spPr>
          <a:ln cap="flat"/>
        </p:spPr>
      </p:sp>
      <p:sp>
        <p:nvSpPr>
          <p:cNvPr id="1005571" name="Rectangle 3"/>
          <p:cNvSpPr>
            <a:spLocks noGrp="1" noChangeArrowheads="1"/>
          </p:cNvSpPr>
          <p:nvPr>
            <p:ph type="body" idx="1"/>
          </p:nvPr>
        </p:nvSpPr>
        <p:spPr>
          <a:ln/>
        </p:spPr>
        <p:txBody>
          <a:bodyPr/>
          <a:lstStyle/>
          <a:p>
            <a:endParaRPr lang="en-US" altLang="en-US"/>
          </a:p>
        </p:txBody>
      </p:sp>
    </p:spTree>
    <p:extLst>
      <p:ext uri="{BB962C8B-B14F-4D97-AF65-F5344CB8AC3E}">
        <p14:creationId xmlns:p14="http://schemas.microsoft.com/office/powerpoint/2010/main" val="350263266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D81235-6398-411C-8CCE-55C7E52DC5F1}" type="slidenum">
              <a:rPr lang="en-US" altLang="en-US"/>
              <a:pPr/>
              <a:t>55</a:t>
            </a:fld>
            <a:endParaRPr lang="en-US" altLang="en-US"/>
          </a:p>
        </p:txBody>
      </p:sp>
      <p:sp>
        <p:nvSpPr>
          <p:cNvPr id="1007618" name="Rectangle 2"/>
          <p:cNvSpPr>
            <a:spLocks noGrp="1" noRot="1" noChangeAspect="1" noChangeArrowheads="1" noTextEdit="1"/>
          </p:cNvSpPr>
          <p:nvPr>
            <p:ph type="sldImg"/>
          </p:nvPr>
        </p:nvSpPr>
        <p:spPr>
          <a:ln cap="flat"/>
        </p:spPr>
      </p:sp>
      <p:sp>
        <p:nvSpPr>
          <p:cNvPr id="1007619" name="Rectangle 3"/>
          <p:cNvSpPr>
            <a:spLocks noGrp="1" noChangeArrowheads="1"/>
          </p:cNvSpPr>
          <p:nvPr>
            <p:ph type="body" idx="1"/>
          </p:nvPr>
        </p:nvSpPr>
        <p:spPr>
          <a:ln/>
        </p:spPr>
        <p:txBody>
          <a:bodyPr/>
          <a:lstStyle/>
          <a:p>
            <a:endParaRPr lang="en-US" altLang="en-US"/>
          </a:p>
        </p:txBody>
      </p:sp>
    </p:spTree>
    <p:extLst>
      <p:ext uri="{BB962C8B-B14F-4D97-AF65-F5344CB8AC3E}">
        <p14:creationId xmlns:p14="http://schemas.microsoft.com/office/powerpoint/2010/main" val="987380552"/>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56554C-A76B-4364-8EA3-4B8347895525}" type="slidenum">
              <a:rPr lang="en-US" altLang="en-US"/>
              <a:pPr/>
              <a:t>56</a:t>
            </a:fld>
            <a:endParaRPr lang="en-US" altLang="en-US"/>
          </a:p>
        </p:txBody>
      </p:sp>
      <p:sp>
        <p:nvSpPr>
          <p:cNvPr id="1009666" name="Rectangle 2"/>
          <p:cNvSpPr>
            <a:spLocks noGrp="1" noRot="1" noChangeAspect="1" noChangeArrowheads="1" noTextEdit="1"/>
          </p:cNvSpPr>
          <p:nvPr>
            <p:ph type="sldImg"/>
          </p:nvPr>
        </p:nvSpPr>
        <p:spPr>
          <a:ln cap="flat"/>
        </p:spPr>
      </p:sp>
      <p:sp>
        <p:nvSpPr>
          <p:cNvPr id="1009667" name="Rectangle 3"/>
          <p:cNvSpPr>
            <a:spLocks noGrp="1" noChangeArrowheads="1"/>
          </p:cNvSpPr>
          <p:nvPr>
            <p:ph type="body" idx="1"/>
          </p:nvPr>
        </p:nvSpPr>
        <p:spPr>
          <a:ln/>
        </p:spPr>
        <p:txBody>
          <a:bodyPr/>
          <a:lstStyle/>
          <a:p>
            <a:endParaRPr lang="en-US" altLang="en-US"/>
          </a:p>
        </p:txBody>
      </p:sp>
    </p:spTree>
    <p:extLst>
      <p:ext uri="{BB962C8B-B14F-4D97-AF65-F5344CB8AC3E}">
        <p14:creationId xmlns:p14="http://schemas.microsoft.com/office/powerpoint/2010/main" val="21620513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477138-BC4D-4BF5-82B4-A52709AD9774}" type="slidenum">
              <a:rPr lang="en-US" altLang="en-US"/>
              <a:pPr/>
              <a:t>6</a:t>
            </a:fld>
            <a:endParaRPr lang="en-US" altLang="en-US"/>
          </a:p>
        </p:txBody>
      </p:sp>
      <p:sp>
        <p:nvSpPr>
          <p:cNvPr id="115714" name="Rectangle 2"/>
          <p:cNvSpPr>
            <a:spLocks noGrp="1" noRot="1" noChangeAspect="1" noChangeArrowheads="1" noTextEdit="1"/>
          </p:cNvSpPr>
          <p:nvPr>
            <p:ph type="sldImg"/>
          </p:nvPr>
        </p:nvSpPr>
        <p:spPr>
          <a:ln cap="flat"/>
        </p:spPr>
      </p:sp>
      <p:sp>
        <p:nvSpPr>
          <p:cNvPr id="115715" name="Rectangle 3"/>
          <p:cNvSpPr>
            <a:spLocks noGrp="1" noChangeArrowheads="1"/>
          </p:cNvSpPr>
          <p:nvPr>
            <p:ph type="body" idx="1"/>
          </p:nvPr>
        </p:nvSpPr>
        <p:spPr>
          <a:ln/>
        </p:spPr>
        <p:txBody>
          <a:bodyPr/>
          <a:lstStyle/>
          <a:p>
            <a:endParaRPr lang="en-US" altLang="en-US"/>
          </a:p>
        </p:txBody>
      </p:sp>
    </p:spTree>
    <p:extLst>
      <p:ext uri="{BB962C8B-B14F-4D97-AF65-F5344CB8AC3E}">
        <p14:creationId xmlns:p14="http://schemas.microsoft.com/office/powerpoint/2010/main" val="11948376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FA9C0A-2466-4BBE-8D80-B1052AFD2C36}" type="slidenum">
              <a:rPr lang="en-US" altLang="en-US"/>
              <a:pPr/>
              <a:t>7</a:t>
            </a:fld>
            <a:endParaRPr lang="en-US" altLang="en-US"/>
          </a:p>
        </p:txBody>
      </p:sp>
      <p:sp>
        <p:nvSpPr>
          <p:cNvPr id="424962" name="Rectangle 2"/>
          <p:cNvSpPr>
            <a:spLocks noGrp="1" noRot="1" noChangeAspect="1" noChangeArrowheads="1" noTextEdit="1"/>
          </p:cNvSpPr>
          <p:nvPr>
            <p:ph type="sldImg"/>
          </p:nvPr>
        </p:nvSpPr>
        <p:spPr>
          <a:ln cap="flat"/>
        </p:spPr>
      </p:sp>
      <p:sp>
        <p:nvSpPr>
          <p:cNvPr id="424963" name="Rectangle 3"/>
          <p:cNvSpPr>
            <a:spLocks noGrp="1" noChangeArrowheads="1"/>
          </p:cNvSpPr>
          <p:nvPr>
            <p:ph type="body" idx="1"/>
          </p:nvPr>
        </p:nvSpPr>
        <p:spPr>
          <a:ln/>
        </p:spPr>
        <p:txBody>
          <a:bodyPr/>
          <a:lstStyle/>
          <a:p>
            <a:endParaRPr lang="en-US" altLang="en-US"/>
          </a:p>
        </p:txBody>
      </p:sp>
    </p:spTree>
    <p:extLst>
      <p:ext uri="{BB962C8B-B14F-4D97-AF65-F5344CB8AC3E}">
        <p14:creationId xmlns:p14="http://schemas.microsoft.com/office/powerpoint/2010/main" val="29113267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77A3F6-4769-40C5-9253-571B2C73A716}" type="slidenum">
              <a:rPr lang="en-US" altLang="en-US"/>
              <a:pPr/>
              <a:t>8</a:t>
            </a:fld>
            <a:endParaRPr lang="en-US" altLang="en-US"/>
          </a:p>
        </p:txBody>
      </p:sp>
      <p:sp>
        <p:nvSpPr>
          <p:cNvPr id="1013762" name="Rectangle 2"/>
          <p:cNvSpPr>
            <a:spLocks noGrp="1" noRot="1" noChangeAspect="1" noChangeArrowheads="1" noTextEdit="1"/>
          </p:cNvSpPr>
          <p:nvPr>
            <p:ph type="sldImg"/>
          </p:nvPr>
        </p:nvSpPr>
        <p:spPr>
          <a:ln cap="flat"/>
        </p:spPr>
      </p:sp>
      <p:sp>
        <p:nvSpPr>
          <p:cNvPr id="1013763" name="Rectangle 3"/>
          <p:cNvSpPr>
            <a:spLocks noGrp="1" noChangeArrowheads="1"/>
          </p:cNvSpPr>
          <p:nvPr>
            <p:ph type="body" idx="1"/>
          </p:nvPr>
        </p:nvSpPr>
        <p:spPr>
          <a:ln/>
        </p:spPr>
        <p:txBody>
          <a:bodyPr/>
          <a:lstStyle/>
          <a:p>
            <a:endParaRPr lang="en-US" altLang="en-US"/>
          </a:p>
        </p:txBody>
      </p:sp>
    </p:spTree>
    <p:extLst>
      <p:ext uri="{BB962C8B-B14F-4D97-AF65-F5344CB8AC3E}">
        <p14:creationId xmlns:p14="http://schemas.microsoft.com/office/powerpoint/2010/main" val="23444388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3FB379C-9EA3-4E3C-A115-83149CCB61D7}" type="slidenum">
              <a:rPr lang="en-US" altLang="en-US"/>
              <a:pPr/>
              <a:t>9</a:t>
            </a:fld>
            <a:endParaRPr lang="en-US" altLang="en-US"/>
          </a:p>
        </p:txBody>
      </p:sp>
      <p:sp>
        <p:nvSpPr>
          <p:cNvPr id="1015810" name="Rectangle 2"/>
          <p:cNvSpPr>
            <a:spLocks noGrp="1" noRot="1" noChangeAspect="1" noChangeArrowheads="1" noTextEdit="1"/>
          </p:cNvSpPr>
          <p:nvPr>
            <p:ph type="sldImg"/>
          </p:nvPr>
        </p:nvSpPr>
        <p:spPr>
          <a:ln cap="flat"/>
        </p:spPr>
      </p:sp>
      <p:sp>
        <p:nvSpPr>
          <p:cNvPr id="1015811" name="Rectangle 3"/>
          <p:cNvSpPr>
            <a:spLocks noGrp="1" noChangeArrowheads="1"/>
          </p:cNvSpPr>
          <p:nvPr>
            <p:ph type="body" idx="1"/>
          </p:nvPr>
        </p:nvSpPr>
        <p:spPr>
          <a:ln/>
        </p:spPr>
        <p:txBody>
          <a:bodyPr/>
          <a:lstStyle/>
          <a:p>
            <a:endParaRPr lang="en-US" altLang="en-US"/>
          </a:p>
        </p:txBody>
      </p:sp>
    </p:spTree>
    <p:extLst>
      <p:ext uri="{BB962C8B-B14F-4D97-AF65-F5344CB8AC3E}">
        <p14:creationId xmlns:p14="http://schemas.microsoft.com/office/powerpoint/2010/main" val="2752379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Fred R. David</a:t>
            </a:r>
          </a:p>
          <a:p>
            <a:r>
              <a:rPr lang="en-US" altLang="en-US"/>
              <a:t>Prentice Hall</a:t>
            </a:r>
          </a:p>
        </p:txBody>
      </p:sp>
      <p:sp>
        <p:nvSpPr>
          <p:cNvPr id="6" name="Slide Number Placeholder 5"/>
          <p:cNvSpPr>
            <a:spLocks noGrp="1"/>
          </p:cNvSpPr>
          <p:nvPr>
            <p:ph type="sldNum" sz="quarter" idx="12"/>
          </p:nvPr>
        </p:nvSpPr>
        <p:spPr/>
        <p:txBody>
          <a:bodyPr/>
          <a:lstStyle>
            <a:lvl1pPr>
              <a:defRPr/>
            </a:lvl1pPr>
          </a:lstStyle>
          <a:p>
            <a:r>
              <a:rPr lang="en-US" altLang="en-US"/>
              <a:t>Ch 7-</a:t>
            </a:r>
            <a:fld id="{F55BA2E3-41E9-4D4F-9A82-F6CE31A8D097}" type="slidenum">
              <a:rPr lang="en-US" altLang="en-US"/>
              <a:pPr/>
              <a:t>‹#›</a:t>
            </a:fld>
            <a:endParaRPr lang="en-US" altLang="en-US"/>
          </a:p>
        </p:txBody>
      </p:sp>
    </p:spTree>
    <p:extLst>
      <p:ext uri="{BB962C8B-B14F-4D97-AF65-F5344CB8AC3E}">
        <p14:creationId xmlns:p14="http://schemas.microsoft.com/office/powerpoint/2010/main" val="57554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Fred R. David</a:t>
            </a:r>
          </a:p>
          <a:p>
            <a:r>
              <a:rPr lang="en-US" altLang="en-US"/>
              <a:t>Prentice Hall</a:t>
            </a:r>
          </a:p>
        </p:txBody>
      </p:sp>
      <p:sp>
        <p:nvSpPr>
          <p:cNvPr id="6" name="Slide Number Placeholder 5"/>
          <p:cNvSpPr>
            <a:spLocks noGrp="1"/>
          </p:cNvSpPr>
          <p:nvPr>
            <p:ph type="sldNum" sz="quarter" idx="12"/>
          </p:nvPr>
        </p:nvSpPr>
        <p:spPr/>
        <p:txBody>
          <a:bodyPr/>
          <a:lstStyle>
            <a:lvl1pPr>
              <a:defRPr/>
            </a:lvl1pPr>
          </a:lstStyle>
          <a:p>
            <a:r>
              <a:rPr lang="en-US" altLang="en-US"/>
              <a:t>Ch 7-</a:t>
            </a:r>
            <a:fld id="{54777D96-382D-4372-8CFF-86A7DFB4CE89}" type="slidenum">
              <a:rPr lang="en-US" altLang="en-US"/>
              <a:pPr/>
              <a:t>‹#›</a:t>
            </a:fld>
            <a:endParaRPr lang="en-US" altLang="en-US"/>
          </a:p>
        </p:txBody>
      </p:sp>
    </p:spTree>
    <p:extLst>
      <p:ext uri="{BB962C8B-B14F-4D97-AF65-F5344CB8AC3E}">
        <p14:creationId xmlns:p14="http://schemas.microsoft.com/office/powerpoint/2010/main" val="634328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Fred R. David</a:t>
            </a:r>
          </a:p>
          <a:p>
            <a:r>
              <a:rPr lang="en-US" altLang="en-US"/>
              <a:t>Prentice Hall</a:t>
            </a:r>
          </a:p>
        </p:txBody>
      </p:sp>
      <p:sp>
        <p:nvSpPr>
          <p:cNvPr id="6" name="Slide Number Placeholder 5"/>
          <p:cNvSpPr>
            <a:spLocks noGrp="1"/>
          </p:cNvSpPr>
          <p:nvPr>
            <p:ph type="sldNum" sz="quarter" idx="12"/>
          </p:nvPr>
        </p:nvSpPr>
        <p:spPr/>
        <p:txBody>
          <a:bodyPr/>
          <a:lstStyle>
            <a:lvl1pPr>
              <a:defRPr/>
            </a:lvl1pPr>
          </a:lstStyle>
          <a:p>
            <a:r>
              <a:rPr lang="en-US" altLang="en-US"/>
              <a:t>Ch 7-</a:t>
            </a:r>
            <a:fld id="{D1C429CA-A0FA-434D-B677-1D2B2BB00195}" type="slidenum">
              <a:rPr lang="en-US" altLang="en-US"/>
              <a:pPr/>
              <a:t>‹#›</a:t>
            </a:fld>
            <a:endParaRPr lang="en-US" altLang="en-US"/>
          </a:p>
        </p:txBody>
      </p:sp>
    </p:spTree>
    <p:extLst>
      <p:ext uri="{BB962C8B-B14F-4D97-AF65-F5344CB8AC3E}">
        <p14:creationId xmlns:p14="http://schemas.microsoft.com/office/powerpoint/2010/main" val="1156640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Fred R. David</a:t>
            </a:r>
          </a:p>
          <a:p>
            <a:r>
              <a:rPr lang="en-US" altLang="en-US"/>
              <a:t>Prentice Hall</a:t>
            </a:r>
          </a:p>
        </p:txBody>
      </p:sp>
      <p:sp>
        <p:nvSpPr>
          <p:cNvPr id="6" name="Slide Number Placeholder 5"/>
          <p:cNvSpPr>
            <a:spLocks noGrp="1"/>
          </p:cNvSpPr>
          <p:nvPr>
            <p:ph type="sldNum" sz="quarter" idx="12"/>
          </p:nvPr>
        </p:nvSpPr>
        <p:spPr/>
        <p:txBody>
          <a:bodyPr/>
          <a:lstStyle>
            <a:lvl1pPr>
              <a:defRPr/>
            </a:lvl1pPr>
          </a:lstStyle>
          <a:p>
            <a:r>
              <a:rPr lang="en-US" altLang="en-US"/>
              <a:t>Ch 7-</a:t>
            </a:r>
            <a:fld id="{011DFC2D-F861-4934-AC4B-BDB0938665DC}" type="slidenum">
              <a:rPr lang="en-US" altLang="en-US"/>
              <a:pPr/>
              <a:t>‹#›</a:t>
            </a:fld>
            <a:endParaRPr lang="en-US" altLang="en-US"/>
          </a:p>
        </p:txBody>
      </p:sp>
    </p:spTree>
    <p:extLst>
      <p:ext uri="{BB962C8B-B14F-4D97-AF65-F5344CB8AC3E}">
        <p14:creationId xmlns:p14="http://schemas.microsoft.com/office/powerpoint/2010/main" val="619063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Fred R. David</a:t>
            </a:r>
          </a:p>
          <a:p>
            <a:r>
              <a:rPr lang="en-US" altLang="en-US"/>
              <a:t>Prentice Hall</a:t>
            </a:r>
          </a:p>
        </p:txBody>
      </p:sp>
      <p:sp>
        <p:nvSpPr>
          <p:cNvPr id="6" name="Slide Number Placeholder 5"/>
          <p:cNvSpPr>
            <a:spLocks noGrp="1"/>
          </p:cNvSpPr>
          <p:nvPr>
            <p:ph type="sldNum" sz="quarter" idx="12"/>
          </p:nvPr>
        </p:nvSpPr>
        <p:spPr/>
        <p:txBody>
          <a:bodyPr/>
          <a:lstStyle>
            <a:lvl1pPr>
              <a:defRPr/>
            </a:lvl1pPr>
          </a:lstStyle>
          <a:p>
            <a:r>
              <a:rPr lang="en-US" altLang="en-US"/>
              <a:t>Ch 7-</a:t>
            </a:r>
            <a:fld id="{33FA872F-837F-4A63-A3D9-9B502BAAD604}" type="slidenum">
              <a:rPr lang="en-US" altLang="en-US"/>
              <a:pPr/>
              <a:t>‹#›</a:t>
            </a:fld>
            <a:endParaRPr lang="en-US" altLang="en-US"/>
          </a:p>
        </p:txBody>
      </p:sp>
    </p:spTree>
    <p:extLst>
      <p:ext uri="{BB962C8B-B14F-4D97-AF65-F5344CB8AC3E}">
        <p14:creationId xmlns:p14="http://schemas.microsoft.com/office/powerpoint/2010/main" val="1087146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Fred R. David</a:t>
            </a:r>
          </a:p>
          <a:p>
            <a:r>
              <a:rPr lang="en-US" altLang="en-US"/>
              <a:t>Prentice Hall</a:t>
            </a:r>
          </a:p>
        </p:txBody>
      </p:sp>
      <p:sp>
        <p:nvSpPr>
          <p:cNvPr id="7" name="Slide Number Placeholder 6"/>
          <p:cNvSpPr>
            <a:spLocks noGrp="1"/>
          </p:cNvSpPr>
          <p:nvPr>
            <p:ph type="sldNum" sz="quarter" idx="12"/>
          </p:nvPr>
        </p:nvSpPr>
        <p:spPr/>
        <p:txBody>
          <a:bodyPr/>
          <a:lstStyle>
            <a:lvl1pPr>
              <a:defRPr/>
            </a:lvl1pPr>
          </a:lstStyle>
          <a:p>
            <a:r>
              <a:rPr lang="en-US" altLang="en-US"/>
              <a:t>Ch 7-</a:t>
            </a:r>
            <a:fld id="{23BB65CC-4274-471C-86A7-61145B12BDCF}" type="slidenum">
              <a:rPr lang="en-US" altLang="en-US"/>
              <a:pPr/>
              <a:t>‹#›</a:t>
            </a:fld>
            <a:endParaRPr lang="en-US" altLang="en-US"/>
          </a:p>
        </p:txBody>
      </p:sp>
    </p:spTree>
    <p:extLst>
      <p:ext uri="{BB962C8B-B14F-4D97-AF65-F5344CB8AC3E}">
        <p14:creationId xmlns:p14="http://schemas.microsoft.com/office/powerpoint/2010/main" val="882484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r>
              <a:rPr lang="en-US" altLang="en-US"/>
              <a:t>Fred R. David</a:t>
            </a:r>
          </a:p>
          <a:p>
            <a:r>
              <a:rPr lang="en-US" altLang="en-US"/>
              <a:t>Prentice Hall</a:t>
            </a:r>
          </a:p>
        </p:txBody>
      </p:sp>
      <p:sp>
        <p:nvSpPr>
          <p:cNvPr id="9" name="Slide Number Placeholder 8"/>
          <p:cNvSpPr>
            <a:spLocks noGrp="1"/>
          </p:cNvSpPr>
          <p:nvPr>
            <p:ph type="sldNum" sz="quarter" idx="12"/>
          </p:nvPr>
        </p:nvSpPr>
        <p:spPr/>
        <p:txBody>
          <a:bodyPr/>
          <a:lstStyle>
            <a:lvl1pPr>
              <a:defRPr/>
            </a:lvl1pPr>
          </a:lstStyle>
          <a:p>
            <a:r>
              <a:rPr lang="en-US" altLang="en-US"/>
              <a:t>Ch 7-</a:t>
            </a:r>
            <a:fld id="{2A040EC6-D733-49D4-A849-578B2BD96BE4}" type="slidenum">
              <a:rPr lang="en-US" altLang="en-US"/>
              <a:pPr/>
              <a:t>‹#›</a:t>
            </a:fld>
            <a:endParaRPr lang="en-US" altLang="en-US"/>
          </a:p>
        </p:txBody>
      </p:sp>
    </p:spTree>
    <p:extLst>
      <p:ext uri="{BB962C8B-B14F-4D97-AF65-F5344CB8AC3E}">
        <p14:creationId xmlns:p14="http://schemas.microsoft.com/office/powerpoint/2010/main" val="3035292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r>
              <a:rPr lang="en-US" altLang="en-US"/>
              <a:t>Fred R. David</a:t>
            </a:r>
          </a:p>
          <a:p>
            <a:r>
              <a:rPr lang="en-US" altLang="en-US"/>
              <a:t>Prentice Hall</a:t>
            </a:r>
          </a:p>
        </p:txBody>
      </p:sp>
      <p:sp>
        <p:nvSpPr>
          <p:cNvPr id="5" name="Slide Number Placeholder 4"/>
          <p:cNvSpPr>
            <a:spLocks noGrp="1"/>
          </p:cNvSpPr>
          <p:nvPr>
            <p:ph type="sldNum" sz="quarter" idx="12"/>
          </p:nvPr>
        </p:nvSpPr>
        <p:spPr/>
        <p:txBody>
          <a:bodyPr/>
          <a:lstStyle>
            <a:lvl1pPr>
              <a:defRPr/>
            </a:lvl1pPr>
          </a:lstStyle>
          <a:p>
            <a:r>
              <a:rPr lang="en-US" altLang="en-US"/>
              <a:t>Ch 7-</a:t>
            </a:r>
            <a:fld id="{04184CFD-1880-4D47-8EA9-C1532543F7D8}" type="slidenum">
              <a:rPr lang="en-US" altLang="en-US"/>
              <a:pPr/>
              <a:t>‹#›</a:t>
            </a:fld>
            <a:endParaRPr lang="en-US" altLang="en-US"/>
          </a:p>
        </p:txBody>
      </p:sp>
    </p:spTree>
    <p:extLst>
      <p:ext uri="{BB962C8B-B14F-4D97-AF65-F5344CB8AC3E}">
        <p14:creationId xmlns:p14="http://schemas.microsoft.com/office/powerpoint/2010/main" val="1097757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r>
              <a:rPr lang="en-US" altLang="en-US"/>
              <a:t>Fred R. David</a:t>
            </a:r>
          </a:p>
          <a:p>
            <a:r>
              <a:rPr lang="en-US" altLang="en-US"/>
              <a:t>Prentice Hall</a:t>
            </a:r>
          </a:p>
        </p:txBody>
      </p:sp>
      <p:sp>
        <p:nvSpPr>
          <p:cNvPr id="4" name="Slide Number Placeholder 3"/>
          <p:cNvSpPr>
            <a:spLocks noGrp="1"/>
          </p:cNvSpPr>
          <p:nvPr>
            <p:ph type="sldNum" sz="quarter" idx="12"/>
          </p:nvPr>
        </p:nvSpPr>
        <p:spPr/>
        <p:txBody>
          <a:bodyPr/>
          <a:lstStyle>
            <a:lvl1pPr>
              <a:defRPr/>
            </a:lvl1pPr>
          </a:lstStyle>
          <a:p>
            <a:r>
              <a:rPr lang="en-US" altLang="en-US"/>
              <a:t>Ch 7-</a:t>
            </a:r>
            <a:fld id="{73D1E349-1D02-4694-A69C-FB2DF1EE01BA}" type="slidenum">
              <a:rPr lang="en-US" altLang="en-US"/>
              <a:pPr/>
              <a:t>‹#›</a:t>
            </a:fld>
            <a:endParaRPr lang="en-US" altLang="en-US"/>
          </a:p>
        </p:txBody>
      </p:sp>
    </p:spTree>
    <p:extLst>
      <p:ext uri="{BB962C8B-B14F-4D97-AF65-F5344CB8AC3E}">
        <p14:creationId xmlns:p14="http://schemas.microsoft.com/office/powerpoint/2010/main" val="4029459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Fred R. David</a:t>
            </a:r>
          </a:p>
          <a:p>
            <a:r>
              <a:rPr lang="en-US" altLang="en-US"/>
              <a:t>Prentice Hall</a:t>
            </a:r>
          </a:p>
        </p:txBody>
      </p:sp>
      <p:sp>
        <p:nvSpPr>
          <p:cNvPr id="7" name="Slide Number Placeholder 6"/>
          <p:cNvSpPr>
            <a:spLocks noGrp="1"/>
          </p:cNvSpPr>
          <p:nvPr>
            <p:ph type="sldNum" sz="quarter" idx="12"/>
          </p:nvPr>
        </p:nvSpPr>
        <p:spPr/>
        <p:txBody>
          <a:bodyPr/>
          <a:lstStyle>
            <a:lvl1pPr>
              <a:defRPr/>
            </a:lvl1pPr>
          </a:lstStyle>
          <a:p>
            <a:r>
              <a:rPr lang="en-US" altLang="en-US"/>
              <a:t>Ch 7-</a:t>
            </a:r>
            <a:fld id="{CF577DB4-99ED-4CEB-86A0-C21D54E383EC}" type="slidenum">
              <a:rPr lang="en-US" altLang="en-US"/>
              <a:pPr/>
              <a:t>‹#›</a:t>
            </a:fld>
            <a:endParaRPr lang="en-US" altLang="en-US"/>
          </a:p>
        </p:txBody>
      </p:sp>
    </p:spTree>
    <p:extLst>
      <p:ext uri="{BB962C8B-B14F-4D97-AF65-F5344CB8AC3E}">
        <p14:creationId xmlns:p14="http://schemas.microsoft.com/office/powerpoint/2010/main" val="1062682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Fred R. David</a:t>
            </a:r>
          </a:p>
          <a:p>
            <a:r>
              <a:rPr lang="en-US" altLang="en-US"/>
              <a:t>Prentice Hall</a:t>
            </a:r>
          </a:p>
        </p:txBody>
      </p:sp>
      <p:sp>
        <p:nvSpPr>
          <p:cNvPr id="7" name="Slide Number Placeholder 6"/>
          <p:cNvSpPr>
            <a:spLocks noGrp="1"/>
          </p:cNvSpPr>
          <p:nvPr>
            <p:ph type="sldNum" sz="quarter" idx="12"/>
          </p:nvPr>
        </p:nvSpPr>
        <p:spPr/>
        <p:txBody>
          <a:bodyPr/>
          <a:lstStyle>
            <a:lvl1pPr>
              <a:defRPr/>
            </a:lvl1pPr>
          </a:lstStyle>
          <a:p>
            <a:r>
              <a:rPr lang="en-US" altLang="en-US"/>
              <a:t>Ch 7-</a:t>
            </a:r>
            <a:fld id="{DCE3128F-352B-47E9-91DF-9F7686F677DE}" type="slidenum">
              <a:rPr lang="en-US" altLang="en-US"/>
              <a:pPr/>
              <a:t>‹#›</a:t>
            </a:fld>
            <a:endParaRPr lang="en-US" altLang="en-US"/>
          </a:p>
        </p:txBody>
      </p:sp>
    </p:spTree>
    <p:extLst>
      <p:ext uri="{BB962C8B-B14F-4D97-AF65-F5344CB8AC3E}">
        <p14:creationId xmlns:p14="http://schemas.microsoft.com/office/powerpoint/2010/main" val="3928618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solidFill>
            <a:srgbClr val="DDDDD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a:spcBef>
                <a:spcPct val="0"/>
              </a:spcBef>
              <a:buSzTx/>
              <a:buFontTx/>
              <a:buNone/>
              <a:defRPr sz="1400">
                <a:solidFill>
                  <a:schemeClr val="tx1"/>
                </a:solidFill>
                <a:latin typeface="Times New Roman" panose="02020603050405020304" pitchFamily="18" charset="0"/>
              </a:defRPr>
            </a:lvl1pPr>
          </a:lstStyle>
          <a:p>
            <a:endParaRPr lang="en-US" altLang="en-US"/>
          </a:p>
        </p:txBody>
      </p:sp>
      <p:sp>
        <p:nvSpPr>
          <p:cNvPr id="1029" name="Rectangle 5"/>
          <p:cNvSpPr>
            <a:spLocks noGrp="1" noChangeArrowheads="1"/>
          </p:cNvSpPr>
          <p:nvPr>
            <p:ph type="ftr" sz="quarter" idx="3"/>
          </p:nvPr>
        </p:nvSpPr>
        <p:spPr bwMode="auto">
          <a:xfrm>
            <a:off x="3124200" y="64008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algn="ctr">
              <a:spcBef>
                <a:spcPct val="0"/>
              </a:spcBef>
              <a:buSzTx/>
              <a:buFontTx/>
              <a:buNone/>
              <a:defRPr sz="1400">
                <a:latin typeface="Times New Roman" panose="02020603050405020304" pitchFamily="18" charset="0"/>
              </a:defRPr>
            </a:lvl1pPr>
          </a:lstStyle>
          <a:p>
            <a:r>
              <a:rPr lang="en-US" altLang="en-US"/>
              <a:t>Fred R. David</a:t>
            </a:r>
          </a:p>
          <a:p>
            <a:r>
              <a:rPr lang="en-US" altLang="en-US"/>
              <a:t>Prentice Hall</a:t>
            </a:r>
          </a:p>
        </p:txBody>
      </p:sp>
      <p:sp>
        <p:nvSpPr>
          <p:cNvPr id="1030" name="Rectangle 6"/>
          <p:cNvSpPr>
            <a:spLocks noGrp="1" noChangeArrowheads="1"/>
          </p:cNvSpPr>
          <p:nvPr>
            <p:ph type="sldNum" sz="quarter" idx="4"/>
          </p:nvPr>
        </p:nvSpPr>
        <p:spPr bwMode="auto">
          <a:xfrm>
            <a:off x="6934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algn="r">
              <a:spcBef>
                <a:spcPct val="0"/>
              </a:spcBef>
              <a:buSzTx/>
              <a:buFontTx/>
              <a:buNone/>
              <a:defRPr sz="1400">
                <a:latin typeface="Times New Roman" panose="02020603050405020304" pitchFamily="18" charset="0"/>
              </a:defRPr>
            </a:lvl1pPr>
          </a:lstStyle>
          <a:p>
            <a:r>
              <a:rPr lang="en-US" altLang="en-US"/>
              <a:t>Ch 7-</a:t>
            </a:r>
            <a:fld id="{034804BD-B9DD-4A86-9E19-AB364DECC159}"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fontAlgn="base">
        <a:spcBef>
          <a:spcPct val="0"/>
        </a:spcBef>
        <a:spcAft>
          <a:spcPct val="0"/>
        </a:spcAft>
        <a:defRPr sz="4400" kern="1200">
          <a:solidFill>
            <a:schemeClr val="tx2"/>
          </a:solidFill>
          <a:effectLst>
            <a:outerShdw blurRad="38100" dist="38100" dir="2700000" algn="tl">
              <a:srgbClr val="FFFFFF"/>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2pPr>
      <a:lvl3pPr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3pPr>
      <a:lvl4pPr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4pPr>
      <a:lvl5pPr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en-US"/>
              <a:t>Fred R. David</a:t>
            </a:r>
          </a:p>
          <a:p>
            <a:r>
              <a:rPr lang="en-US" altLang="en-US"/>
              <a:t>Prentice Hall</a:t>
            </a:r>
          </a:p>
        </p:txBody>
      </p:sp>
      <p:sp>
        <p:nvSpPr>
          <p:cNvPr id="6" name="Slide Number Placeholder 5"/>
          <p:cNvSpPr>
            <a:spLocks noGrp="1"/>
          </p:cNvSpPr>
          <p:nvPr>
            <p:ph type="sldNum" sz="quarter" idx="12"/>
          </p:nvPr>
        </p:nvSpPr>
        <p:spPr/>
        <p:txBody>
          <a:bodyPr/>
          <a:lstStyle/>
          <a:p>
            <a:r>
              <a:rPr lang="en-US" altLang="en-US"/>
              <a:t>Ch 7-</a:t>
            </a:r>
            <a:fld id="{7DCE20B3-364B-4E6C-A129-FE0C6EA93DD0}" type="slidenum">
              <a:rPr lang="en-US" altLang="en-US"/>
              <a:pPr/>
              <a:t>1</a:t>
            </a:fld>
            <a:endParaRPr lang="en-US" altLang="en-US"/>
          </a:p>
        </p:txBody>
      </p:sp>
      <p:sp>
        <p:nvSpPr>
          <p:cNvPr id="4098" name="Rectangle 2"/>
          <p:cNvSpPr>
            <a:spLocks noGrp="1" noChangeArrowheads="1"/>
          </p:cNvSpPr>
          <p:nvPr>
            <p:ph type="title"/>
          </p:nvPr>
        </p:nvSpPr>
        <p:spPr>
          <a:xfrm>
            <a:off x="687388" y="130175"/>
            <a:ext cx="7769225" cy="2101850"/>
          </a:xfrm>
          <a:ln/>
          <a:extLst>
            <a:ext uri="{91240B29-F687-4F45-9708-019B960494DF}">
              <a14:hiddenLine xmlns:a14="http://schemas.microsoft.com/office/drawing/2010/main" w="12700" cap="flat" cmpd="sng">
                <a:solidFill>
                  <a:srgbClr val="800000"/>
                </a:solidFill>
                <a:prstDash val="solid"/>
                <a:miter lim="800000"/>
                <a:headEnd/>
                <a:tailEnd/>
              </a14:hiddenLine>
            </a:ext>
          </a:extLst>
        </p:spPr>
        <p:txBody>
          <a:bodyPr>
            <a:spAutoFit/>
          </a:bodyPr>
          <a:lstStyle/>
          <a:p>
            <a:r>
              <a:rPr lang="en-US" altLang="en-US"/>
              <a:t>Chapter 7</a:t>
            </a:r>
            <a:br>
              <a:rPr lang="en-US" altLang="en-US"/>
            </a:br>
            <a:r>
              <a:rPr lang="en-US" altLang="en-US"/>
              <a:t>Implementing Strategies:</a:t>
            </a:r>
            <a:br>
              <a:rPr lang="en-US" altLang="en-US"/>
            </a:br>
            <a:r>
              <a:rPr lang="en-US" altLang="en-US"/>
              <a:t>Management Issues</a:t>
            </a:r>
          </a:p>
        </p:txBody>
      </p:sp>
      <p:sp>
        <p:nvSpPr>
          <p:cNvPr id="4099" name="Rectangle 3"/>
          <p:cNvSpPr>
            <a:spLocks noGrp="1" noChangeArrowheads="1"/>
          </p:cNvSpPr>
          <p:nvPr>
            <p:ph type="body" idx="1"/>
          </p:nvPr>
        </p:nvSpPr>
        <p:spPr>
          <a:xfrm>
            <a:off x="685800" y="2362200"/>
            <a:ext cx="7769225" cy="4111625"/>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ap="flat" cmpd="sng">
                <a:solidFill>
                  <a:srgbClr val="800000"/>
                </a:solidFill>
                <a:prstDash val="solid"/>
                <a:miter lim="800000"/>
                <a:headEnd/>
                <a:tailEnd/>
              </a14:hiddenLine>
            </a:ext>
          </a:extLst>
        </p:spPr>
        <p:txBody>
          <a:bodyPr anchor="ctr"/>
          <a:lstStyle/>
          <a:p>
            <a:pPr algn="ctr">
              <a:buFontTx/>
              <a:buNone/>
            </a:pPr>
            <a:r>
              <a:rPr lang="en-US" altLang="en-US" b="1">
                <a:solidFill>
                  <a:schemeClr val="bg1"/>
                </a:solidFill>
              </a:rPr>
              <a:t>Strategic Management: </a:t>
            </a:r>
          </a:p>
          <a:p>
            <a:pPr algn="ctr">
              <a:buFontTx/>
              <a:buNone/>
            </a:pPr>
            <a:r>
              <a:rPr lang="en-US" altLang="en-US" b="1">
                <a:solidFill>
                  <a:schemeClr val="bg1"/>
                </a:solidFill>
              </a:rPr>
              <a:t>Concepts and Cases</a:t>
            </a:r>
            <a:r>
              <a:rPr lang="en-US" altLang="en-US">
                <a:solidFill>
                  <a:schemeClr val="bg1"/>
                </a:solidFill>
              </a:rPr>
              <a:t>.  </a:t>
            </a:r>
            <a:r>
              <a:rPr lang="en-US" altLang="en-US" b="1">
                <a:solidFill>
                  <a:schemeClr val="bg1"/>
                </a:solidFill>
              </a:rPr>
              <a:t>9</a:t>
            </a:r>
            <a:r>
              <a:rPr lang="en-US" altLang="en-US" b="1" baseline="30000">
                <a:solidFill>
                  <a:schemeClr val="bg1"/>
                </a:solidFill>
              </a:rPr>
              <a:t>th</a:t>
            </a:r>
            <a:r>
              <a:rPr lang="en-US" altLang="en-US" b="1">
                <a:solidFill>
                  <a:schemeClr val="bg1"/>
                </a:solidFill>
              </a:rPr>
              <a:t> edition</a:t>
            </a:r>
          </a:p>
          <a:p>
            <a:pPr algn="ctr">
              <a:buFontTx/>
              <a:buNone/>
            </a:pPr>
            <a:r>
              <a:rPr lang="en-US" altLang="en-US">
                <a:solidFill>
                  <a:schemeClr val="bg1"/>
                </a:solidFill>
              </a:rPr>
              <a:t>Fred R. David</a:t>
            </a:r>
          </a:p>
          <a:p>
            <a:pPr algn="ctr">
              <a:buFontTx/>
              <a:buNone/>
            </a:pPr>
            <a:endParaRPr lang="en-US" altLang="en-US">
              <a:solidFill>
                <a:schemeClr val="bg1"/>
              </a:solidFill>
            </a:endParaRPr>
          </a:p>
          <a:p>
            <a:pPr algn="ctr">
              <a:buFontTx/>
              <a:buNone/>
            </a:pPr>
            <a:r>
              <a:rPr lang="en-US" altLang="en-US" sz="2800">
                <a:solidFill>
                  <a:schemeClr val="bg1"/>
                </a:solidFill>
              </a:rPr>
              <a:t>PowerPoint Slides by</a:t>
            </a:r>
          </a:p>
          <a:p>
            <a:pPr algn="ctr">
              <a:buFontTx/>
              <a:buNone/>
            </a:pPr>
            <a:r>
              <a:rPr lang="en-US" altLang="en-US" sz="2800">
                <a:solidFill>
                  <a:schemeClr val="bg1"/>
                </a:solidFill>
              </a:rPr>
              <a:t>Anthony F. Chelte</a:t>
            </a:r>
          </a:p>
          <a:p>
            <a:pPr algn="ctr">
              <a:buFontTx/>
              <a:buNone/>
            </a:pPr>
            <a:r>
              <a:rPr lang="en-US" altLang="en-US" sz="2800">
                <a:solidFill>
                  <a:schemeClr val="bg1"/>
                </a:solidFill>
              </a:rPr>
              <a:t>Western New England College</a:t>
            </a:r>
          </a:p>
        </p:txBody>
      </p:sp>
    </p:spTree>
  </p:cSld>
  <p:clrMapOvr>
    <a:masterClrMapping/>
  </p:clrMapOvr>
  <p:transition>
    <p:cover/>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ltLang="en-US"/>
              <a:t>Fred R. David</a:t>
            </a:r>
          </a:p>
          <a:p>
            <a:r>
              <a:rPr lang="en-US" altLang="en-US"/>
              <a:t>Prentice Hall</a:t>
            </a:r>
          </a:p>
        </p:txBody>
      </p:sp>
      <p:sp>
        <p:nvSpPr>
          <p:cNvPr id="7" name="Slide Number Placeholder 5"/>
          <p:cNvSpPr>
            <a:spLocks noGrp="1"/>
          </p:cNvSpPr>
          <p:nvPr>
            <p:ph type="sldNum" sz="quarter" idx="12"/>
          </p:nvPr>
        </p:nvSpPr>
        <p:spPr/>
        <p:txBody>
          <a:bodyPr/>
          <a:lstStyle/>
          <a:p>
            <a:r>
              <a:rPr lang="en-US" altLang="en-US"/>
              <a:t>Ch 7-</a:t>
            </a:r>
            <a:fld id="{C213DC95-6EDC-46E8-AA16-AA8EF7D3EB51}" type="slidenum">
              <a:rPr lang="en-US" altLang="en-US"/>
              <a:pPr/>
              <a:t>10</a:t>
            </a:fld>
            <a:endParaRPr lang="en-US" altLang="en-US"/>
          </a:p>
        </p:txBody>
      </p:sp>
      <p:sp>
        <p:nvSpPr>
          <p:cNvPr id="1016834" name="Rectangle 2"/>
          <p:cNvSpPr>
            <a:spLocks noGrp="1" noChangeArrowheads="1"/>
          </p:cNvSpPr>
          <p:nvPr>
            <p:ph type="title"/>
          </p:nvPr>
        </p:nvSpPr>
        <p:spPr>
          <a:xfrm>
            <a:off x="687388" y="611188"/>
            <a:ext cx="7769225" cy="1139825"/>
          </a:xfrm>
          <a:ln/>
          <a:extLs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r>
              <a:rPr lang="en-US" altLang="en-US">
                <a:solidFill>
                  <a:schemeClr val="tx1"/>
                </a:solidFill>
              </a:rPr>
              <a:t>Strategy Analysis &amp;  Choice</a:t>
            </a:r>
          </a:p>
        </p:txBody>
      </p:sp>
      <p:sp>
        <p:nvSpPr>
          <p:cNvPr id="1016835" name="Rectangle 3"/>
          <p:cNvSpPr>
            <a:spLocks noGrp="1" noChangeArrowheads="1"/>
          </p:cNvSpPr>
          <p:nvPr>
            <p:ph type="body" idx="1"/>
          </p:nvPr>
        </p:nvSpPr>
        <p:spPr>
          <a:xfrm>
            <a:off x="609600" y="2819400"/>
            <a:ext cx="7997825" cy="3124200"/>
          </a:xfrm>
          <a:noFill/>
          <a:ln/>
          <a:extLst>
            <a:ext uri="{909E8E84-426E-40DD-AFC4-6F175D3DCCD1}">
              <a14:hiddenFill xmlns:a14="http://schemas.microsoft.com/office/drawing/2010/main">
                <a:solidFill>
                  <a:srgbClr val="DBCBC7"/>
                </a:solidFill>
              </a14:hiddenFill>
            </a:ex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pPr>
              <a:lnSpc>
                <a:spcPct val="80000"/>
              </a:lnSpc>
              <a:buFontTx/>
              <a:buNone/>
            </a:pPr>
            <a:r>
              <a:rPr lang="en-US" altLang="en-US">
                <a:solidFill>
                  <a:schemeClr val="bg1"/>
                </a:solidFill>
                <a:effectLst>
                  <a:outerShdw blurRad="38100" dist="38100" dir="2700000" algn="tl">
                    <a:srgbClr val="000000"/>
                  </a:outerShdw>
                </a:effectLst>
              </a:rPr>
              <a:t>Contrasting strategy formulation and strategy implementation</a:t>
            </a:r>
          </a:p>
          <a:p>
            <a:pPr>
              <a:lnSpc>
                <a:spcPct val="80000"/>
              </a:lnSpc>
              <a:buFontTx/>
              <a:buNone/>
            </a:pPr>
            <a:endParaRPr lang="en-US" altLang="en-US">
              <a:solidFill>
                <a:schemeClr val="bg1"/>
              </a:solidFill>
              <a:effectLst>
                <a:outerShdw blurRad="38100" dist="38100" dir="2700000" algn="tl">
                  <a:srgbClr val="000000"/>
                </a:outerShdw>
              </a:effectLst>
            </a:endParaRPr>
          </a:p>
          <a:p>
            <a:pPr lvl="1">
              <a:lnSpc>
                <a:spcPct val="80000"/>
              </a:lnSpc>
            </a:pPr>
            <a:r>
              <a:rPr lang="en-US" altLang="en-US" sz="2400">
                <a:solidFill>
                  <a:schemeClr val="bg1"/>
                </a:solidFill>
              </a:rPr>
              <a:t>Formulation requires good intuitive and analytical skills</a:t>
            </a:r>
          </a:p>
          <a:p>
            <a:pPr lvl="1">
              <a:lnSpc>
                <a:spcPct val="80000"/>
              </a:lnSpc>
            </a:pPr>
            <a:endParaRPr lang="en-US" altLang="en-US" sz="2400">
              <a:solidFill>
                <a:schemeClr val="bg1"/>
              </a:solidFill>
            </a:endParaRPr>
          </a:p>
          <a:p>
            <a:pPr lvl="1">
              <a:lnSpc>
                <a:spcPct val="80000"/>
              </a:lnSpc>
            </a:pPr>
            <a:r>
              <a:rPr lang="en-US" altLang="en-US" sz="2400">
                <a:solidFill>
                  <a:schemeClr val="bg1"/>
                </a:solidFill>
              </a:rPr>
              <a:t>Implementation requires special motivation and leadership skills</a:t>
            </a:r>
          </a:p>
        </p:txBody>
      </p:sp>
      <p:sp>
        <p:nvSpPr>
          <p:cNvPr id="1016836" name="Rectangle 4"/>
          <p:cNvSpPr>
            <a:spLocks noChangeArrowheads="1"/>
          </p:cNvSpPr>
          <p:nvPr/>
        </p:nvSpPr>
        <p:spPr bwMode="auto">
          <a:xfrm>
            <a:off x="685800" y="381000"/>
            <a:ext cx="7769225" cy="1431925"/>
          </a:xfrm>
          <a:prstGeom prst="rect">
            <a:avLst/>
          </a:prstGeom>
          <a:solidFill>
            <a:srgbClr val="DDDDDD"/>
          </a:solidFill>
          <a:ln>
            <a:noFill/>
          </a:ln>
          <a:effectLst/>
          <a:extLst>
            <a:ext uri="{91240B29-F687-4F45-9708-019B960494DF}">
              <a14:hiddenLine xmlns:a14="http://schemas.microsoft.com/office/drawing/2010/main" w="12700">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spAutoFit/>
          </a:bodyPr>
          <a:lstStyle>
            <a:lvl1pPr algn="ctr">
              <a:spcBef>
                <a:spcPct val="0"/>
              </a:spcBef>
              <a:defRPr sz="4400">
                <a:solidFill>
                  <a:schemeClr val="tx2"/>
                </a:solidFill>
                <a:effectLst>
                  <a:outerShdw blurRad="38100" dist="38100" dir="2700000" algn="tl">
                    <a:srgbClr val="FFFFFF"/>
                  </a:outerShdw>
                </a:effectLst>
                <a:latin typeface="Arial" panose="020B0604020202020204" pitchFamily="34" charset="0"/>
              </a:defRPr>
            </a:lvl1pPr>
            <a:lvl2pPr algn="ctr">
              <a:spcBef>
                <a:spcPct val="0"/>
              </a:spcBef>
              <a:defRPr sz="4400">
                <a:solidFill>
                  <a:schemeClr val="tx2"/>
                </a:solidFill>
                <a:effectLst>
                  <a:outerShdw blurRad="38100" dist="38100" dir="2700000" algn="tl">
                    <a:srgbClr val="FFFFFF"/>
                  </a:outerShdw>
                </a:effectLst>
                <a:latin typeface="Arial" panose="020B0604020202020204" pitchFamily="34" charset="0"/>
              </a:defRPr>
            </a:lvl2pPr>
            <a:lvl3pPr algn="ctr">
              <a:spcBef>
                <a:spcPct val="0"/>
              </a:spcBef>
              <a:defRPr sz="4400">
                <a:solidFill>
                  <a:schemeClr val="tx2"/>
                </a:solidFill>
                <a:effectLst>
                  <a:outerShdw blurRad="38100" dist="38100" dir="2700000" algn="tl">
                    <a:srgbClr val="FFFFFF"/>
                  </a:outerShdw>
                </a:effectLst>
                <a:latin typeface="Arial" panose="020B0604020202020204" pitchFamily="34" charset="0"/>
              </a:defRPr>
            </a:lvl3pPr>
            <a:lvl4pPr algn="ctr">
              <a:spcBef>
                <a:spcPct val="0"/>
              </a:spcBef>
              <a:defRPr sz="4400">
                <a:solidFill>
                  <a:schemeClr val="tx2"/>
                </a:solidFill>
                <a:effectLst>
                  <a:outerShdw blurRad="38100" dist="38100" dir="2700000" algn="tl">
                    <a:srgbClr val="FFFFFF"/>
                  </a:outerShdw>
                </a:effectLst>
                <a:latin typeface="Arial" panose="020B0604020202020204" pitchFamily="34" charset="0"/>
              </a:defRPr>
            </a:lvl4pPr>
            <a:lvl5pPr algn="ctr">
              <a:spcBef>
                <a:spcPct val="0"/>
              </a:spcBef>
              <a:defRPr sz="4400">
                <a:solidFill>
                  <a:schemeClr val="tx2"/>
                </a:solidFill>
                <a:effectLst>
                  <a:outerShdw blurRad="38100" dist="38100" dir="2700000" algn="tl">
                    <a:srgbClr val="FFFFFF"/>
                  </a:outerShdw>
                </a:effectLst>
                <a:latin typeface="Arial" panose="020B0604020202020204" pitchFamily="34" charset="0"/>
              </a:defRPr>
            </a:lvl5pPr>
            <a:lvl6pPr marL="457200" algn="ctr"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6pPr>
            <a:lvl7pPr marL="914400" algn="ctr"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7pPr>
            <a:lvl8pPr marL="1371600" algn="ctr"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8pPr>
            <a:lvl9pPr marL="1828800" algn="ctr"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9pPr>
          </a:lstStyle>
          <a:p>
            <a:pPr>
              <a:buSzTx/>
              <a:buFontTx/>
              <a:buNone/>
            </a:pPr>
            <a:r>
              <a:rPr lang="en-US" altLang="en-US">
                <a:solidFill>
                  <a:schemeClr val="tx1"/>
                </a:solidFill>
              </a:rPr>
              <a:t>Implementing Strategies: Management Issues</a:t>
            </a:r>
          </a:p>
        </p:txBody>
      </p:sp>
    </p:spTree>
  </p:cSld>
  <p:clrMapOvr>
    <a:masterClrMapping/>
  </p:clrMapOvr>
  <p:transition>
    <p:cover/>
  </p:transition>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ltLang="en-US"/>
              <a:t>Fred R. David</a:t>
            </a:r>
          </a:p>
          <a:p>
            <a:r>
              <a:rPr lang="en-US" altLang="en-US"/>
              <a:t>Prentice Hall</a:t>
            </a:r>
          </a:p>
        </p:txBody>
      </p:sp>
      <p:sp>
        <p:nvSpPr>
          <p:cNvPr id="7" name="Slide Number Placeholder 5"/>
          <p:cNvSpPr>
            <a:spLocks noGrp="1"/>
          </p:cNvSpPr>
          <p:nvPr>
            <p:ph type="sldNum" sz="quarter" idx="12"/>
          </p:nvPr>
        </p:nvSpPr>
        <p:spPr/>
        <p:txBody>
          <a:bodyPr/>
          <a:lstStyle/>
          <a:p>
            <a:r>
              <a:rPr lang="en-US" altLang="en-US"/>
              <a:t>Ch 7-</a:t>
            </a:r>
            <a:fld id="{2DF8B0D9-9694-4772-9A53-328EEF45A714}" type="slidenum">
              <a:rPr lang="en-US" altLang="en-US"/>
              <a:pPr/>
              <a:t>11</a:t>
            </a:fld>
            <a:endParaRPr lang="en-US" altLang="en-US"/>
          </a:p>
        </p:txBody>
      </p:sp>
      <p:sp>
        <p:nvSpPr>
          <p:cNvPr id="1018882" name="Rectangle 2"/>
          <p:cNvSpPr>
            <a:spLocks noGrp="1" noChangeArrowheads="1"/>
          </p:cNvSpPr>
          <p:nvPr>
            <p:ph type="title"/>
          </p:nvPr>
        </p:nvSpPr>
        <p:spPr>
          <a:xfrm>
            <a:off x="687388" y="611188"/>
            <a:ext cx="7769225" cy="1139825"/>
          </a:xfrm>
          <a:ln/>
          <a:extLs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r>
              <a:rPr lang="en-US" altLang="en-US">
                <a:solidFill>
                  <a:schemeClr val="tx1"/>
                </a:solidFill>
              </a:rPr>
              <a:t>Strategy Analysis &amp;  Choice</a:t>
            </a:r>
          </a:p>
        </p:txBody>
      </p:sp>
      <p:sp>
        <p:nvSpPr>
          <p:cNvPr id="1018883" name="Rectangle 3"/>
          <p:cNvSpPr>
            <a:spLocks noGrp="1" noChangeArrowheads="1"/>
          </p:cNvSpPr>
          <p:nvPr>
            <p:ph type="body" idx="1"/>
          </p:nvPr>
        </p:nvSpPr>
        <p:spPr>
          <a:xfrm>
            <a:off x="609600" y="2819400"/>
            <a:ext cx="7997825" cy="3124200"/>
          </a:xfrm>
          <a:noFill/>
          <a:ln/>
          <a:extLst>
            <a:ext uri="{909E8E84-426E-40DD-AFC4-6F175D3DCCD1}">
              <a14:hiddenFill xmlns:a14="http://schemas.microsoft.com/office/drawing/2010/main">
                <a:solidFill>
                  <a:srgbClr val="DBCBC7"/>
                </a:solidFill>
              </a14:hiddenFill>
            </a:ex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pPr>
              <a:lnSpc>
                <a:spcPct val="80000"/>
              </a:lnSpc>
              <a:buFontTx/>
              <a:buNone/>
            </a:pPr>
            <a:r>
              <a:rPr lang="en-US" altLang="en-US">
                <a:solidFill>
                  <a:schemeClr val="bg1"/>
                </a:solidFill>
                <a:effectLst>
                  <a:outerShdw blurRad="38100" dist="38100" dir="2700000" algn="tl">
                    <a:srgbClr val="000000"/>
                  </a:outerShdw>
                </a:effectLst>
              </a:rPr>
              <a:t>Contrasting strategy formulation and strategy implementation</a:t>
            </a:r>
          </a:p>
          <a:p>
            <a:pPr>
              <a:lnSpc>
                <a:spcPct val="80000"/>
              </a:lnSpc>
              <a:buFontTx/>
              <a:buNone/>
            </a:pPr>
            <a:endParaRPr lang="en-US" altLang="en-US">
              <a:solidFill>
                <a:schemeClr val="bg1"/>
              </a:solidFill>
              <a:effectLst>
                <a:outerShdw blurRad="38100" dist="38100" dir="2700000" algn="tl">
                  <a:srgbClr val="000000"/>
                </a:outerShdw>
              </a:effectLst>
            </a:endParaRPr>
          </a:p>
          <a:p>
            <a:pPr lvl="1">
              <a:lnSpc>
                <a:spcPct val="80000"/>
              </a:lnSpc>
            </a:pPr>
            <a:r>
              <a:rPr lang="en-US" altLang="en-US" sz="2400">
                <a:solidFill>
                  <a:schemeClr val="bg1"/>
                </a:solidFill>
              </a:rPr>
              <a:t>Formulation requires coordination among a few individuals</a:t>
            </a:r>
          </a:p>
          <a:p>
            <a:pPr lvl="1">
              <a:lnSpc>
                <a:spcPct val="80000"/>
              </a:lnSpc>
            </a:pPr>
            <a:endParaRPr lang="en-US" altLang="en-US" sz="2400">
              <a:solidFill>
                <a:schemeClr val="bg1"/>
              </a:solidFill>
            </a:endParaRPr>
          </a:p>
          <a:p>
            <a:pPr lvl="1">
              <a:lnSpc>
                <a:spcPct val="80000"/>
              </a:lnSpc>
            </a:pPr>
            <a:r>
              <a:rPr lang="en-US" altLang="en-US" sz="2400">
                <a:solidFill>
                  <a:schemeClr val="bg1"/>
                </a:solidFill>
              </a:rPr>
              <a:t>Implementation requires coordination among many persons</a:t>
            </a:r>
          </a:p>
        </p:txBody>
      </p:sp>
      <p:sp>
        <p:nvSpPr>
          <p:cNvPr id="1018884" name="Rectangle 4"/>
          <p:cNvSpPr>
            <a:spLocks noChangeArrowheads="1"/>
          </p:cNvSpPr>
          <p:nvPr/>
        </p:nvSpPr>
        <p:spPr bwMode="auto">
          <a:xfrm>
            <a:off x="685800" y="381000"/>
            <a:ext cx="7769225" cy="1431925"/>
          </a:xfrm>
          <a:prstGeom prst="rect">
            <a:avLst/>
          </a:prstGeom>
          <a:solidFill>
            <a:srgbClr val="DDDDDD"/>
          </a:solidFill>
          <a:ln>
            <a:noFill/>
          </a:ln>
          <a:effectLst/>
          <a:extLst>
            <a:ext uri="{91240B29-F687-4F45-9708-019B960494DF}">
              <a14:hiddenLine xmlns:a14="http://schemas.microsoft.com/office/drawing/2010/main" w="12700">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spAutoFit/>
          </a:bodyPr>
          <a:lstStyle>
            <a:lvl1pPr algn="ctr">
              <a:spcBef>
                <a:spcPct val="0"/>
              </a:spcBef>
              <a:defRPr sz="4400">
                <a:solidFill>
                  <a:schemeClr val="tx2"/>
                </a:solidFill>
                <a:effectLst>
                  <a:outerShdw blurRad="38100" dist="38100" dir="2700000" algn="tl">
                    <a:srgbClr val="FFFFFF"/>
                  </a:outerShdw>
                </a:effectLst>
                <a:latin typeface="Arial" panose="020B0604020202020204" pitchFamily="34" charset="0"/>
              </a:defRPr>
            </a:lvl1pPr>
            <a:lvl2pPr algn="ctr">
              <a:spcBef>
                <a:spcPct val="0"/>
              </a:spcBef>
              <a:defRPr sz="4400">
                <a:solidFill>
                  <a:schemeClr val="tx2"/>
                </a:solidFill>
                <a:effectLst>
                  <a:outerShdw blurRad="38100" dist="38100" dir="2700000" algn="tl">
                    <a:srgbClr val="FFFFFF"/>
                  </a:outerShdw>
                </a:effectLst>
                <a:latin typeface="Arial" panose="020B0604020202020204" pitchFamily="34" charset="0"/>
              </a:defRPr>
            </a:lvl2pPr>
            <a:lvl3pPr algn="ctr">
              <a:spcBef>
                <a:spcPct val="0"/>
              </a:spcBef>
              <a:defRPr sz="4400">
                <a:solidFill>
                  <a:schemeClr val="tx2"/>
                </a:solidFill>
                <a:effectLst>
                  <a:outerShdw blurRad="38100" dist="38100" dir="2700000" algn="tl">
                    <a:srgbClr val="FFFFFF"/>
                  </a:outerShdw>
                </a:effectLst>
                <a:latin typeface="Arial" panose="020B0604020202020204" pitchFamily="34" charset="0"/>
              </a:defRPr>
            </a:lvl3pPr>
            <a:lvl4pPr algn="ctr">
              <a:spcBef>
                <a:spcPct val="0"/>
              </a:spcBef>
              <a:defRPr sz="4400">
                <a:solidFill>
                  <a:schemeClr val="tx2"/>
                </a:solidFill>
                <a:effectLst>
                  <a:outerShdw blurRad="38100" dist="38100" dir="2700000" algn="tl">
                    <a:srgbClr val="FFFFFF"/>
                  </a:outerShdw>
                </a:effectLst>
                <a:latin typeface="Arial" panose="020B0604020202020204" pitchFamily="34" charset="0"/>
              </a:defRPr>
            </a:lvl4pPr>
            <a:lvl5pPr algn="ctr">
              <a:spcBef>
                <a:spcPct val="0"/>
              </a:spcBef>
              <a:defRPr sz="4400">
                <a:solidFill>
                  <a:schemeClr val="tx2"/>
                </a:solidFill>
                <a:effectLst>
                  <a:outerShdw blurRad="38100" dist="38100" dir="2700000" algn="tl">
                    <a:srgbClr val="FFFFFF"/>
                  </a:outerShdw>
                </a:effectLst>
                <a:latin typeface="Arial" panose="020B0604020202020204" pitchFamily="34" charset="0"/>
              </a:defRPr>
            </a:lvl5pPr>
            <a:lvl6pPr marL="457200" algn="ctr"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6pPr>
            <a:lvl7pPr marL="914400" algn="ctr"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7pPr>
            <a:lvl8pPr marL="1371600" algn="ctr"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8pPr>
            <a:lvl9pPr marL="1828800" algn="ctr"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9pPr>
          </a:lstStyle>
          <a:p>
            <a:pPr>
              <a:buSzTx/>
              <a:buFontTx/>
              <a:buNone/>
            </a:pPr>
            <a:r>
              <a:rPr lang="en-US" altLang="en-US">
                <a:solidFill>
                  <a:schemeClr val="tx1"/>
                </a:solidFill>
              </a:rPr>
              <a:t>Implementing Strategies: Management Issues</a:t>
            </a:r>
          </a:p>
        </p:txBody>
      </p:sp>
    </p:spTree>
  </p:cSld>
  <p:clrMapOvr>
    <a:masterClrMapping/>
  </p:clrMapOvr>
  <p:transition>
    <p:cover/>
  </p:transition>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ltLang="en-US"/>
              <a:t>Fred R. David</a:t>
            </a:r>
          </a:p>
          <a:p>
            <a:r>
              <a:rPr lang="en-US" altLang="en-US"/>
              <a:t>Prentice Hall</a:t>
            </a:r>
          </a:p>
        </p:txBody>
      </p:sp>
      <p:sp>
        <p:nvSpPr>
          <p:cNvPr id="7" name="Slide Number Placeholder 5"/>
          <p:cNvSpPr>
            <a:spLocks noGrp="1"/>
          </p:cNvSpPr>
          <p:nvPr>
            <p:ph type="sldNum" sz="quarter" idx="12"/>
          </p:nvPr>
        </p:nvSpPr>
        <p:spPr/>
        <p:txBody>
          <a:bodyPr/>
          <a:lstStyle/>
          <a:p>
            <a:r>
              <a:rPr lang="en-US" altLang="en-US"/>
              <a:t>Ch 7-</a:t>
            </a:r>
            <a:fld id="{23B8B1AA-A8E8-4D9B-B94F-41516DBCAA9E}" type="slidenum">
              <a:rPr lang="en-US" altLang="en-US"/>
              <a:pPr/>
              <a:t>12</a:t>
            </a:fld>
            <a:endParaRPr lang="en-US" altLang="en-US"/>
          </a:p>
        </p:txBody>
      </p:sp>
      <p:sp>
        <p:nvSpPr>
          <p:cNvPr id="1020930" name="Rectangle 2"/>
          <p:cNvSpPr>
            <a:spLocks noGrp="1" noChangeArrowheads="1"/>
          </p:cNvSpPr>
          <p:nvPr>
            <p:ph type="title"/>
          </p:nvPr>
        </p:nvSpPr>
        <p:spPr>
          <a:xfrm>
            <a:off x="687388" y="611188"/>
            <a:ext cx="7769225" cy="1139825"/>
          </a:xfrm>
          <a:ln/>
          <a:extLs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r>
              <a:rPr lang="en-US" altLang="en-US">
                <a:solidFill>
                  <a:schemeClr val="tx1"/>
                </a:solidFill>
              </a:rPr>
              <a:t>Strategy Analysis &amp;  Choice</a:t>
            </a:r>
          </a:p>
        </p:txBody>
      </p:sp>
      <p:sp>
        <p:nvSpPr>
          <p:cNvPr id="1020931" name="Rectangle 3"/>
          <p:cNvSpPr>
            <a:spLocks noGrp="1" noChangeArrowheads="1"/>
          </p:cNvSpPr>
          <p:nvPr>
            <p:ph type="body" idx="1"/>
          </p:nvPr>
        </p:nvSpPr>
        <p:spPr>
          <a:xfrm>
            <a:off x="609600" y="2819400"/>
            <a:ext cx="7997825" cy="3124200"/>
          </a:xfrm>
          <a:noFill/>
          <a:ln/>
          <a:extLst>
            <a:ext uri="{909E8E84-426E-40DD-AFC4-6F175D3DCCD1}">
              <a14:hiddenFill xmlns:a14="http://schemas.microsoft.com/office/drawing/2010/main">
                <a:solidFill>
                  <a:srgbClr val="DBCBC7"/>
                </a:solidFill>
              </a14:hiddenFill>
            </a:ex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pPr>
              <a:buFontTx/>
              <a:buNone/>
            </a:pPr>
            <a:r>
              <a:rPr lang="en-US" altLang="en-US" sz="3600">
                <a:solidFill>
                  <a:schemeClr val="bg1"/>
                </a:solidFill>
                <a:effectLst>
                  <a:outerShdw blurRad="38100" dist="38100" dir="2700000" algn="tl">
                    <a:srgbClr val="000000"/>
                  </a:outerShdw>
                </a:effectLst>
              </a:rPr>
              <a:t>Strategy implementation –</a:t>
            </a:r>
          </a:p>
          <a:p>
            <a:pPr>
              <a:buFontTx/>
              <a:buNone/>
            </a:pPr>
            <a:endParaRPr lang="en-US" altLang="en-US" sz="3600">
              <a:solidFill>
                <a:schemeClr val="bg1"/>
              </a:solidFill>
              <a:effectLst>
                <a:outerShdw blurRad="38100" dist="38100" dir="2700000" algn="tl">
                  <a:srgbClr val="000000"/>
                </a:outerShdw>
              </a:effectLst>
            </a:endParaRPr>
          </a:p>
          <a:p>
            <a:pPr lvl="1"/>
            <a:r>
              <a:rPr lang="en-US" altLang="en-US" sz="3200">
                <a:solidFill>
                  <a:schemeClr val="bg1"/>
                </a:solidFill>
                <a:effectLst>
                  <a:outerShdw blurRad="38100" dist="38100" dir="2700000" algn="tl">
                    <a:srgbClr val="000000"/>
                  </a:outerShdw>
                </a:effectLst>
              </a:rPr>
              <a:t>Varies among different types and sizes of organizations </a:t>
            </a:r>
            <a:endParaRPr lang="en-US" altLang="en-US">
              <a:solidFill>
                <a:schemeClr val="bg1"/>
              </a:solidFill>
            </a:endParaRPr>
          </a:p>
        </p:txBody>
      </p:sp>
      <p:sp>
        <p:nvSpPr>
          <p:cNvPr id="1020932" name="Rectangle 4"/>
          <p:cNvSpPr>
            <a:spLocks noChangeArrowheads="1"/>
          </p:cNvSpPr>
          <p:nvPr/>
        </p:nvSpPr>
        <p:spPr bwMode="auto">
          <a:xfrm>
            <a:off x="685800" y="381000"/>
            <a:ext cx="7769225" cy="1431925"/>
          </a:xfrm>
          <a:prstGeom prst="rect">
            <a:avLst/>
          </a:prstGeom>
          <a:solidFill>
            <a:srgbClr val="DDDDDD"/>
          </a:solidFill>
          <a:ln>
            <a:noFill/>
          </a:ln>
          <a:effectLst/>
          <a:extLst>
            <a:ext uri="{91240B29-F687-4F45-9708-019B960494DF}">
              <a14:hiddenLine xmlns:a14="http://schemas.microsoft.com/office/drawing/2010/main" w="12700">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spAutoFit/>
          </a:bodyPr>
          <a:lstStyle>
            <a:lvl1pPr algn="ctr">
              <a:spcBef>
                <a:spcPct val="0"/>
              </a:spcBef>
              <a:defRPr sz="4400">
                <a:solidFill>
                  <a:schemeClr val="tx2"/>
                </a:solidFill>
                <a:effectLst>
                  <a:outerShdw blurRad="38100" dist="38100" dir="2700000" algn="tl">
                    <a:srgbClr val="FFFFFF"/>
                  </a:outerShdw>
                </a:effectLst>
                <a:latin typeface="Arial" panose="020B0604020202020204" pitchFamily="34" charset="0"/>
              </a:defRPr>
            </a:lvl1pPr>
            <a:lvl2pPr algn="ctr">
              <a:spcBef>
                <a:spcPct val="0"/>
              </a:spcBef>
              <a:defRPr sz="4400">
                <a:solidFill>
                  <a:schemeClr val="tx2"/>
                </a:solidFill>
                <a:effectLst>
                  <a:outerShdw blurRad="38100" dist="38100" dir="2700000" algn="tl">
                    <a:srgbClr val="FFFFFF"/>
                  </a:outerShdw>
                </a:effectLst>
                <a:latin typeface="Arial" panose="020B0604020202020204" pitchFamily="34" charset="0"/>
              </a:defRPr>
            </a:lvl2pPr>
            <a:lvl3pPr algn="ctr">
              <a:spcBef>
                <a:spcPct val="0"/>
              </a:spcBef>
              <a:defRPr sz="4400">
                <a:solidFill>
                  <a:schemeClr val="tx2"/>
                </a:solidFill>
                <a:effectLst>
                  <a:outerShdw blurRad="38100" dist="38100" dir="2700000" algn="tl">
                    <a:srgbClr val="FFFFFF"/>
                  </a:outerShdw>
                </a:effectLst>
                <a:latin typeface="Arial" panose="020B0604020202020204" pitchFamily="34" charset="0"/>
              </a:defRPr>
            </a:lvl3pPr>
            <a:lvl4pPr algn="ctr">
              <a:spcBef>
                <a:spcPct val="0"/>
              </a:spcBef>
              <a:defRPr sz="4400">
                <a:solidFill>
                  <a:schemeClr val="tx2"/>
                </a:solidFill>
                <a:effectLst>
                  <a:outerShdw blurRad="38100" dist="38100" dir="2700000" algn="tl">
                    <a:srgbClr val="FFFFFF"/>
                  </a:outerShdw>
                </a:effectLst>
                <a:latin typeface="Arial" panose="020B0604020202020204" pitchFamily="34" charset="0"/>
              </a:defRPr>
            </a:lvl4pPr>
            <a:lvl5pPr algn="ctr">
              <a:spcBef>
                <a:spcPct val="0"/>
              </a:spcBef>
              <a:defRPr sz="4400">
                <a:solidFill>
                  <a:schemeClr val="tx2"/>
                </a:solidFill>
                <a:effectLst>
                  <a:outerShdw blurRad="38100" dist="38100" dir="2700000" algn="tl">
                    <a:srgbClr val="FFFFFF"/>
                  </a:outerShdw>
                </a:effectLst>
                <a:latin typeface="Arial" panose="020B0604020202020204" pitchFamily="34" charset="0"/>
              </a:defRPr>
            </a:lvl5pPr>
            <a:lvl6pPr marL="457200" algn="ctr"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6pPr>
            <a:lvl7pPr marL="914400" algn="ctr"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7pPr>
            <a:lvl8pPr marL="1371600" algn="ctr"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8pPr>
            <a:lvl9pPr marL="1828800" algn="ctr"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9pPr>
          </a:lstStyle>
          <a:p>
            <a:pPr>
              <a:buSzTx/>
              <a:buFontTx/>
              <a:buNone/>
            </a:pPr>
            <a:r>
              <a:rPr lang="en-US" altLang="en-US">
                <a:solidFill>
                  <a:schemeClr val="tx1"/>
                </a:solidFill>
              </a:rPr>
              <a:t>Implementing Strategies: Management Issues</a:t>
            </a:r>
          </a:p>
        </p:txBody>
      </p:sp>
    </p:spTree>
  </p:cSld>
  <p:clrMapOvr>
    <a:masterClrMapping/>
  </p:clrMapOvr>
  <p:transition>
    <p:cover/>
  </p:transition>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ltLang="en-US"/>
              <a:t>Fred R. David</a:t>
            </a:r>
          </a:p>
          <a:p>
            <a:r>
              <a:rPr lang="en-US" altLang="en-US"/>
              <a:t>Prentice Hall</a:t>
            </a:r>
          </a:p>
        </p:txBody>
      </p:sp>
      <p:sp>
        <p:nvSpPr>
          <p:cNvPr id="7" name="Slide Number Placeholder 5"/>
          <p:cNvSpPr>
            <a:spLocks noGrp="1"/>
          </p:cNvSpPr>
          <p:nvPr>
            <p:ph type="sldNum" sz="quarter" idx="12"/>
          </p:nvPr>
        </p:nvSpPr>
        <p:spPr/>
        <p:txBody>
          <a:bodyPr/>
          <a:lstStyle/>
          <a:p>
            <a:r>
              <a:rPr lang="en-US" altLang="en-US"/>
              <a:t>Ch 7-</a:t>
            </a:r>
            <a:fld id="{298F5CBE-31C6-4FA4-B6A6-C01B433CF203}" type="slidenum">
              <a:rPr lang="en-US" altLang="en-US"/>
              <a:pPr/>
              <a:t>13</a:t>
            </a:fld>
            <a:endParaRPr lang="en-US" altLang="en-US"/>
          </a:p>
        </p:txBody>
      </p:sp>
      <p:sp>
        <p:nvSpPr>
          <p:cNvPr id="1022978" name="Rectangle 2"/>
          <p:cNvSpPr>
            <a:spLocks noGrp="1" noChangeArrowheads="1"/>
          </p:cNvSpPr>
          <p:nvPr>
            <p:ph type="title"/>
          </p:nvPr>
        </p:nvSpPr>
        <p:spPr>
          <a:xfrm>
            <a:off x="687388" y="611188"/>
            <a:ext cx="7769225" cy="1139825"/>
          </a:xfrm>
          <a:ln/>
          <a:extLs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r>
              <a:rPr lang="en-US" altLang="en-US">
                <a:solidFill>
                  <a:schemeClr val="tx1"/>
                </a:solidFill>
              </a:rPr>
              <a:t>Strategy Analysis &amp;  Choice</a:t>
            </a:r>
          </a:p>
        </p:txBody>
      </p:sp>
      <p:sp>
        <p:nvSpPr>
          <p:cNvPr id="1022979" name="Rectangle 3"/>
          <p:cNvSpPr>
            <a:spLocks noGrp="1" noChangeArrowheads="1"/>
          </p:cNvSpPr>
          <p:nvPr>
            <p:ph type="body" idx="1"/>
          </p:nvPr>
        </p:nvSpPr>
        <p:spPr>
          <a:xfrm>
            <a:off x="609600" y="2209800"/>
            <a:ext cx="7997825" cy="4038600"/>
          </a:xfrm>
          <a:noFill/>
          <a:ln/>
          <a:extLst>
            <a:ext uri="{909E8E84-426E-40DD-AFC4-6F175D3DCCD1}">
              <a14:hiddenFill xmlns:a14="http://schemas.microsoft.com/office/drawing/2010/main">
                <a:solidFill>
                  <a:srgbClr val="DBCBC7"/>
                </a:solidFill>
              </a14:hiddenFill>
            </a:ex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pPr>
              <a:lnSpc>
                <a:spcPct val="80000"/>
              </a:lnSpc>
              <a:buFontTx/>
              <a:buNone/>
            </a:pPr>
            <a:r>
              <a:rPr lang="en-US" altLang="en-US">
                <a:solidFill>
                  <a:schemeClr val="bg1"/>
                </a:solidFill>
                <a:effectLst>
                  <a:outerShdw blurRad="38100" dist="38100" dir="2700000" algn="tl">
                    <a:srgbClr val="000000"/>
                  </a:outerShdw>
                </a:effectLst>
              </a:rPr>
              <a:t>Strategy implementation Actions –</a:t>
            </a:r>
          </a:p>
          <a:p>
            <a:pPr>
              <a:lnSpc>
                <a:spcPct val="80000"/>
              </a:lnSpc>
              <a:buFontTx/>
              <a:buNone/>
            </a:pPr>
            <a:endParaRPr lang="en-US" altLang="en-US">
              <a:solidFill>
                <a:schemeClr val="bg1"/>
              </a:solidFill>
              <a:effectLst>
                <a:outerShdw blurRad="38100" dist="38100" dir="2700000" algn="tl">
                  <a:srgbClr val="000000"/>
                </a:outerShdw>
              </a:effectLst>
            </a:endParaRPr>
          </a:p>
          <a:p>
            <a:pPr lvl="1">
              <a:lnSpc>
                <a:spcPct val="80000"/>
              </a:lnSpc>
            </a:pPr>
            <a:r>
              <a:rPr lang="en-US" altLang="en-US">
                <a:solidFill>
                  <a:schemeClr val="bg1"/>
                </a:solidFill>
                <a:effectLst>
                  <a:outerShdw blurRad="38100" dist="38100" dir="2700000" algn="tl">
                    <a:srgbClr val="000000"/>
                  </a:outerShdw>
                </a:effectLst>
              </a:rPr>
              <a:t>Altering sales territories</a:t>
            </a:r>
          </a:p>
          <a:p>
            <a:pPr lvl="1">
              <a:lnSpc>
                <a:spcPct val="80000"/>
              </a:lnSpc>
            </a:pPr>
            <a:r>
              <a:rPr lang="en-US" altLang="en-US">
                <a:solidFill>
                  <a:schemeClr val="bg1"/>
                </a:solidFill>
                <a:effectLst>
                  <a:outerShdw blurRad="38100" dist="38100" dir="2700000" algn="tl">
                    <a:srgbClr val="000000"/>
                  </a:outerShdw>
                </a:effectLst>
              </a:rPr>
              <a:t>Adding new departments</a:t>
            </a:r>
          </a:p>
          <a:p>
            <a:pPr lvl="1">
              <a:lnSpc>
                <a:spcPct val="80000"/>
              </a:lnSpc>
            </a:pPr>
            <a:r>
              <a:rPr lang="en-US" altLang="en-US">
                <a:solidFill>
                  <a:schemeClr val="bg1"/>
                </a:solidFill>
                <a:effectLst>
                  <a:outerShdw blurRad="38100" dist="38100" dir="2700000" algn="tl">
                    <a:srgbClr val="000000"/>
                  </a:outerShdw>
                </a:effectLst>
              </a:rPr>
              <a:t>Closing facilities</a:t>
            </a:r>
          </a:p>
          <a:p>
            <a:pPr lvl="1">
              <a:lnSpc>
                <a:spcPct val="80000"/>
              </a:lnSpc>
            </a:pPr>
            <a:r>
              <a:rPr lang="en-US" altLang="en-US">
                <a:solidFill>
                  <a:schemeClr val="bg1"/>
                </a:solidFill>
                <a:effectLst>
                  <a:outerShdw blurRad="38100" dist="38100" dir="2700000" algn="tl">
                    <a:srgbClr val="000000"/>
                  </a:outerShdw>
                </a:effectLst>
              </a:rPr>
              <a:t>Hiring new employees</a:t>
            </a:r>
          </a:p>
          <a:p>
            <a:pPr lvl="1">
              <a:lnSpc>
                <a:spcPct val="80000"/>
              </a:lnSpc>
            </a:pPr>
            <a:r>
              <a:rPr lang="en-US" altLang="en-US">
                <a:solidFill>
                  <a:schemeClr val="bg1"/>
                </a:solidFill>
                <a:effectLst>
                  <a:outerShdw blurRad="38100" dist="38100" dir="2700000" algn="tl">
                    <a:srgbClr val="000000"/>
                  </a:outerShdw>
                </a:effectLst>
              </a:rPr>
              <a:t>Cost-control procedures</a:t>
            </a:r>
          </a:p>
          <a:p>
            <a:pPr lvl="1">
              <a:lnSpc>
                <a:spcPct val="80000"/>
              </a:lnSpc>
            </a:pPr>
            <a:r>
              <a:rPr lang="en-US" altLang="en-US">
                <a:solidFill>
                  <a:schemeClr val="bg1"/>
                </a:solidFill>
                <a:effectLst>
                  <a:outerShdw blurRad="38100" dist="38100" dir="2700000" algn="tl">
                    <a:srgbClr val="000000"/>
                  </a:outerShdw>
                </a:effectLst>
              </a:rPr>
              <a:t>Changing advertising strategies</a:t>
            </a:r>
          </a:p>
          <a:p>
            <a:pPr lvl="1">
              <a:lnSpc>
                <a:spcPct val="80000"/>
              </a:lnSpc>
            </a:pPr>
            <a:r>
              <a:rPr lang="en-US" altLang="en-US">
                <a:solidFill>
                  <a:schemeClr val="bg1"/>
                </a:solidFill>
                <a:effectLst>
                  <a:outerShdw blurRad="38100" dist="38100" dir="2700000" algn="tl">
                    <a:srgbClr val="000000"/>
                  </a:outerShdw>
                </a:effectLst>
              </a:rPr>
              <a:t>Building new facilities </a:t>
            </a:r>
            <a:endParaRPr lang="en-US" altLang="en-US" sz="2400">
              <a:solidFill>
                <a:schemeClr val="bg1"/>
              </a:solidFill>
            </a:endParaRPr>
          </a:p>
        </p:txBody>
      </p:sp>
      <p:sp>
        <p:nvSpPr>
          <p:cNvPr id="1022980" name="Rectangle 4"/>
          <p:cNvSpPr>
            <a:spLocks noChangeArrowheads="1"/>
          </p:cNvSpPr>
          <p:nvPr/>
        </p:nvSpPr>
        <p:spPr bwMode="auto">
          <a:xfrm>
            <a:off x="685800" y="381000"/>
            <a:ext cx="7769225" cy="1431925"/>
          </a:xfrm>
          <a:prstGeom prst="rect">
            <a:avLst/>
          </a:prstGeom>
          <a:solidFill>
            <a:srgbClr val="DDDDDD"/>
          </a:solidFill>
          <a:ln>
            <a:noFill/>
          </a:ln>
          <a:effectLst/>
          <a:extLst>
            <a:ext uri="{91240B29-F687-4F45-9708-019B960494DF}">
              <a14:hiddenLine xmlns:a14="http://schemas.microsoft.com/office/drawing/2010/main" w="12700">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spAutoFit/>
          </a:bodyPr>
          <a:lstStyle>
            <a:lvl1pPr algn="ctr">
              <a:spcBef>
                <a:spcPct val="0"/>
              </a:spcBef>
              <a:defRPr sz="4400">
                <a:solidFill>
                  <a:schemeClr val="tx2"/>
                </a:solidFill>
                <a:effectLst>
                  <a:outerShdw blurRad="38100" dist="38100" dir="2700000" algn="tl">
                    <a:srgbClr val="FFFFFF"/>
                  </a:outerShdw>
                </a:effectLst>
                <a:latin typeface="Arial" panose="020B0604020202020204" pitchFamily="34" charset="0"/>
              </a:defRPr>
            </a:lvl1pPr>
            <a:lvl2pPr algn="ctr">
              <a:spcBef>
                <a:spcPct val="0"/>
              </a:spcBef>
              <a:defRPr sz="4400">
                <a:solidFill>
                  <a:schemeClr val="tx2"/>
                </a:solidFill>
                <a:effectLst>
                  <a:outerShdw blurRad="38100" dist="38100" dir="2700000" algn="tl">
                    <a:srgbClr val="FFFFFF"/>
                  </a:outerShdw>
                </a:effectLst>
                <a:latin typeface="Arial" panose="020B0604020202020204" pitchFamily="34" charset="0"/>
              </a:defRPr>
            </a:lvl2pPr>
            <a:lvl3pPr algn="ctr">
              <a:spcBef>
                <a:spcPct val="0"/>
              </a:spcBef>
              <a:defRPr sz="4400">
                <a:solidFill>
                  <a:schemeClr val="tx2"/>
                </a:solidFill>
                <a:effectLst>
                  <a:outerShdw blurRad="38100" dist="38100" dir="2700000" algn="tl">
                    <a:srgbClr val="FFFFFF"/>
                  </a:outerShdw>
                </a:effectLst>
                <a:latin typeface="Arial" panose="020B0604020202020204" pitchFamily="34" charset="0"/>
              </a:defRPr>
            </a:lvl3pPr>
            <a:lvl4pPr algn="ctr">
              <a:spcBef>
                <a:spcPct val="0"/>
              </a:spcBef>
              <a:defRPr sz="4400">
                <a:solidFill>
                  <a:schemeClr val="tx2"/>
                </a:solidFill>
                <a:effectLst>
                  <a:outerShdw blurRad="38100" dist="38100" dir="2700000" algn="tl">
                    <a:srgbClr val="FFFFFF"/>
                  </a:outerShdw>
                </a:effectLst>
                <a:latin typeface="Arial" panose="020B0604020202020204" pitchFamily="34" charset="0"/>
              </a:defRPr>
            </a:lvl4pPr>
            <a:lvl5pPr algn="ctr">
              <a:spcBef>
                <a:spcPct val="0"/>
              </a:spcBef>
              <a:defRPr sz="4400">
                <a:solidFill>
                  <a:schemeClr val="tx2"/>
                </a:solidFill>
                <a:effectLst>
                  <a:outerShdw blurRad="38100" dist="38100" dir="2700000" algn="tl">
                    <a:srgbClr val="FFFFFF"/>
                  </a:outerShdw>
                </a:effectLst>
                <a:latin typeface="Arial" panose="020B0604020202020204" pitchFamily="34" charset="0"/>
              </a:defRPr>
            </a:lvl5pPr>
            <a:lvl6pPr marL="457200" algn="ctr"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6pPr>
            <a:lvl7pPr marL="914400" algn="ctr"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7pPr>
            <a:lvl8pPr marL="1371600" algn="ctr"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8pPr>
            <a:lvl9pPr marL="1828800" algn="ctr"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9pPr>
          </a:lstStyle>
          <a:p>
            <a:pPr>
              <a:buSzTx/>
              <a:buFontTx/>
              <a:buNone/>
            </a:pPr>
            <a:r>
              <a:rPr lang="en-US" altLang="en-US">
                <a:solidFill>
                  <a:schemeClr val="tx1"/>
                </a:solidFill>
              </a:rPr>
              <a:t>Implementing Strategies: Management Issues</a:t>
            </a: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22979">
                                            <p:txEl>
                                              <p:pRg st="0" end="0"/>
                                            </p:txEl>
                                          </p:spTgt>
                                        </p:tgtEl>
                                        <p:attrNameLst>
                                          <p:attrName>style.visibility</p:attrName>
                                        </p:attrNameLst>
                                      </p:cBhvr>
                                      <p:to>
                                        <p:strVal val="visible"/>
                                      </p:to>
                                    </p:set>
                                    <p:animEffect transition="in" filter="wipe(down)">
                                      <p:cBhvr>
                                        <p:cTn id="7" dur="500"/>
                                        <p:tgtEl>
                                          <p:spTgt spid="1022979">
                                            <p:txEl>
                                              <p:pRg st="0" end="0"/>
                                            </p:txEl>
                                          </p:spTgt>
                                        </p:tgtEl>
                                      </p:cBhvr>
                                    </p:animEffect>
                                  </p:childTnLst>
                                </p:cTn>
                              </p:par>
                            </p:childTnLst>
                          </p:cTn>
                        </p:par>
                        <p:par>
                          <p:cTn id="8" fill="hold" nodeType="afterGroup">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022979">
                                            <p:txEl>
                                              <p:pRg st="2" end="2"/>
                                            </p:txEl>
                                          </p:spTgt>
                                        </p:tgtEl>
                                        <p:attrNameLst>
                                          <p:attrName>style.visibility</p:attrName>
                                        </p:attrNameLst>
                                      </p:cBhvr>
                                      <p:to>
                                        <p:strVal val="visible"/>
                                      </p:to>
                                    </p:set>
                                    <p:animEffect transition="in" filter="wipe(down)">
                                      <p:cBhvr>
                                        <p:cTn id="11" dur="500"/>
                                        <p:tgtEl>
                                          <p:spTgt spid="1022979">
                                            <p:txEl>
                                              <p:pRg st="2" end="2"/>
                                            </p:txEl>
                                          </p:spTgt>
                                        </p:tgtEl>
                                      </p:cBhvr>
                                    </p:animEffect>
                                  </p:childTnLst>
                                </p:cTn>
                              </p:par>
                            </p:childTnLst>
                          </p:cTn>
                        </p:par>
                        <p:par>
                          <p:cTn id="12" fill="hold" nodeType="afterGroup">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22979">
                                            <p:txEl>
                                              <p:pRg st="3" end="3"/>
                                            </p:txEl>
                                          </p:spTgt>
                                        </p:tgtEl>
                                        <p:attrNameLst>
                                          <p:attrName>style.visibility</p:attrName>
                                        </p:attrNameLst>
                                      </p:cBhvr>
                                      <p:to>
                                        <p:strVal val="visible"/>
                                      </p:to>
                                    </p:set>
                                    <p:animEffect transition="in" filter="wipe(down)">
                                      <p:cBhvr>
                                        <p:cTn id="15" dur="500"/>
                                        <p:tgtEl>
                                          <p:spTgt spid="1022979">
                                            <p:txEl>
                                              <p:pRg st="3" end="3"/>
                                            </p:txEl>
                                          </p:spTgt>
                                        </p:tgtEl>
                                      </p:cBhvr>
                                    </p:animEffect>
                                  </p:childTnLst>
                                </p:cTn>
                              </p:par>
                            </p:childTnLst>
                          </p:cTn>
                        </p:par>
                        <p:par>
                          <p:cTn id="16" fill="hold" nodeType="afterGroup">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1022979">
                                            <p:txEl>
                                              <p:pRg st="4" end="4"/>
                                            </p:txEl>
                                          </p:spTgt>
                                        </p:tgtEl>
                                        <p:attrNameLst>
                                          <p:attrName>style.visibility</p:attrName>
                                        </p:attrNameLst>
                                      </p:cBhvr>
                                      <p:to>
                                        <p:strVal val="visible"/>
                                      </p:to>
                                    </p:set>
                                    <p:animEffect transition="in" filter="wipe(down)">
                                      <p:cBhvr>
                                        <p:cTn id="19" dur="500"/>
                                        <p:tgtEl>
                                          <p:spTgt spid="1022979">
                                            <p:txEl>
                                              <p:pRg st="4" end="4"/>
                                            </p:txEl>
                                          </p:spTgt>
                                        </p:tgtEl>
                                      </p:cBhvr>
                                    </p:animEffect>
                                  </p:childTnLst>
                                </p:cTn>
                              </p:par>
                            </p:childTnLst>
                          </p:cTn>
                        </p:par>
                        <p:par>
                          <p:cTn id="20" fill="hold" nodeType="afterGroup">
                            <p:stCondLst>
                              <p:cond delay="2000"/>
                            </p:stCondLst>
                            <p:childTnLst>
                              <p:par>
                                <p:cTn id="21" presetID="22" presetClass="entr" presetSubtype="4" fill="hold" grpId="0" nodeType="afterEffect">
                                  <p:stCondLst>
                                    <p:cond delay="0"/>
                                  </p:stCondLst>
                                  <p:childTnLst>
                                    <p:set>
                                      <p:cBhvr>
                                        <p:cTn id="22" dur="1" fill="hold">
                                          <p:stCondLst>
                                            <p:cond delay="0"/>
                                          </p:stCondLst>
                                        </p:cTn>
                                        <p:tgtEl>
                                          <p:spTgt spid="1022979">
                                            <p:txEl>
                                              <p:pRg st="5" end="5"/>
                                            </p:txEl>
                                          </p:spTgt>
                                        </p:tgtEl>
                                        <p:attrNameLst>
                                          <p:attrName>style.visibility</p:attrName>
                                        </p:attrNameLst>
                                      </p:cBhvr>
                                      <p:to>
                                        <p:strVal val="visible"/>
                                      </p:to>
                                    </p:set>
                                    <p:animEffect transition="in" filter="wipe(down)">
                                      <p:cBhvr>
                                        <p:cTn id="23" dur="500"/>
                                        <p:tgtEl>
                                          <p:spTgt spid="1022979">
                                            <p:txEl>
                                              <p:pRg st="5" end="5"/>
                                            </p:txEl>
                                          </p:spTgt>
                                        </p:tgtEl>
                                      </p:cBhvr>
                                    </p:animEffect>
                                  </p:childTnLst>
                                </p:cTn>
                              </p:par>
                            </p:childTnLst>
                          </p:cTn>
                        </p:par>
                        <p:par>
                          <p:cTn id="24" fill="hold" nodeType="afterGroup">
                            <p:stCondLst>
                              <p:cond delay="2500"/>
                            </p:stCondLst>
                            <p:childTnLst>
                              <p:par>
                                <p:cTn id="25" presetID="22" presetClass="entr" presetSubtype="4" fill="hold" grpId="0" nodeType="afterEffect">
                                  <p:stCondLst>
                                    <p:cond delay="0"/>
                                  </p:stCondLst>
                                  <p:childTnLst>
                                    <p:set>
                                      <p:cBhvr>
                                        <p:cTn id="26" dur="1" fill="hold">
                                          <p:stCondLst>
                                            <p:cond delay="0"/>
                                          </p:stCondLst>
                                        </p:cTn>
                                        <p:tgtEl>
                                          <p:spTgt spid="1022979">
                                            <p:txEl>
                                              <p:pRg st="6" end="6"/>
                                            </p:txEl>
                                          </p:spTgt>
                                        </p:tgtEl>
                                        <p:attrNameLst>
                                          <p:attrName>style.visibility</p:attrName>
                                        </p:attrNameLst>
                                      </p:cBhvr>
                                      <p:to>
                                        <p:strVal val="visible"/>
                                      </p:to>
                                    </p:set>
                                    <p:animEffect transition="in" filter="wipe(down)">
                                      <p:cBhvr>
                                        <p:cTn id="27" dur="500"/>
                                        <p:tgtEl>
                                          <p:spTgt spid="1022979">
                                            <p:txEl>
                                              <p:pRg st="6" end="6"/>
                                            </p:txEl>
                                          </p:spTgt>
                                        </p:tgtEl>
                                      </p:cBhvr>
                                    </p:animEffect>
                                  </p:childTnLst>
                                </p:cTn>
                              </p:par>
                            </p:childTnLst>
                          </p:cTn>
                        </p:par>
                        <p:par>
                          <p:cTn id="28" fill="hold" nodeType="afterGroup">
                            <p:stCondLst>
                              <p:cond delay="3000"/>
                            </p:stCondLst>
                            <p:childTnLst>
                              <p:par>
                                <p:cTn id="29" presetID="22" presetClass="entr" presetSubtype="4" fill="hold" grpId="0" nodeType="afterEffect">
                                  <p:stCondLst>
                                    <p:cond delay="0"/>
                                  </p:stCondLst>
                                  <p:childTnLst>
                                    <p:set>
                                      <p:cBhvr>
                                        <p:cTn id="30" dur="1" fill="hold">
                                          <p:stCondLst>
                                            <p:cond delay="0"/>
                                          </p:stCondLst>
                                        </p:cTn>
                                        <p:tgtEl>
                                          <p:spTgt spid="1022979">
                                            <p:txEl>
                                              <p:pRg st="7" end="7"/>
                                            </p:txEl>
                                          </p:spTgt>
                                        </p:tgtEl>
                                        <p:attrNameLst>
                                          <p:attrName>style.visibility</p:attrName>
                                        </p:attrNameLst>
                                      </p:cBhvr>
                                      <p:to>
                                        <p:strVal val="visible"/>
                                      </p:to>
                                    </p:set>
                                    <p:animEffect transition="in" filter="wipe(down)">
                                      <p:cBhvr>
                                        <p:cTn id="31" dur="500"/>
                                        <p:tgtEl>
                                          <p:spTgt spid="1022979">
                                            <p:txEl>
                                              <p:pRg st="7" end="7"/>
                                            </p:txEl>
                                          </p:spTgt>
                                        </p:tgtEl>
                                      </p:cBhvr>
                                    </p:animEffect>
                                  </p:childTnLst>
                                </p:cTn>
                              </p:par>
                            </p:childTnLst>
                          </p:cTn>
                        </p:par>
                        <p:par>
                          <p:cTn id="32" fill="hold" nodeType="afterGroup">
                            <p:stCondLst>
                              <p:cond delay="3500"/>
                            </p:stCondLst>
                            <p:childTnLst>
                              <p:par>
                                <p:cTn id="33" presetID="22" presetClass="entr" presetSubtype="4" fill="hold" grpId="0" nodeType="afterEffect">
                                  <p:stCondLst>
                                    <p:cond delay="0"/>
                                  </p:stCondLst>
                                  <p:childTnLst>
                                    <p:set>
                                      <p:cBhvr>
                                        <p:cTn id="34" dur="1" fill="hold">
                                          <p:stCondLst>
                                            <p:cond delay="0"/>
                                          </p:stCondLst>
                                        </p:cTn>
                                        <p:tgtEl>
                                          <p:spTgt spid="1022979">
                                            <p:txEl>
                                              <p:pRg st="8" end="8"/>
                                            </p:txEl>
                                          </p:spTgt>
                                        </p:tgtEl>
                                        <p:attrNameLst>
                                          <p:attrName>style.visibility</p:attrName>
                                        </p:attrNameLst>
                                      </p:cBhvr>
                                      <p:to>
                                        <p:strVal val="visible"/>
                                      </p:to>
                                    </p:set>
                                    <p:animEffect transition="in" filter="wipe(down)">
                                      <p:cBhvr>
                                        <p:cTn id="35" dur="500"/>
                                        <p:tgtEl>
                                          <p:spTgt spid="102297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2979"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en-US"/>
              <a:t>Fred R. David</a:t>
            </a:r>
          </a:p>
          <a:p>
            <a:r>
              <a:rPr lang="en-US" altLang="en-US"/>
              <a:t>Prentice Hall</a:t>
            </a:r>
          </a:p>
        </p:txBody>
      </p:sp>
      <p:sp>
        <p:nvSpPr>
          <p:cNvPr id="6" name="Slide Number Placeholder 5"/>
          <p:cNvSpPr>
            <a:spLocks noGrp="1"/>
          </p:cNvSpPr>
          <p:nvPr>
            <p:ph type="sldNum" sz="quarter" idx="12"/>
          </p:nvPr>
        </p:nvSpPr>
        <p:spPr/>
        <p:txBody>
          <a:bodyPr/>
          <a:lstStyle/>
          <a:p>
            <a:r>
              <a:rPr lang="en-US" altLang="en-US"/>
              <a:t>Ch 7-</a:t>
            </a:r>
            <a:fld id="{DB43B3E6-4462-45CB-A62C-14341C8D5366}" type="slidenum">
              <a:rPr lang="en-US" altLang="en-US"/>
              <a:pPr/>
              <a:t>14</a:t>
            </a:fld>
            <a:endParaRPr lang="en-US" altLang="en-US"/>
          </a:p>
        </p:txBody>
      </p:sp>
      <p:sp>
        <p:nvSpPr>
          <p:cNvPr id="1025027" name="Rectangle 3"/>
          <p:cNvSpPr>
            <a:spLocks noGrp="1" noChangeArrowheads="1"/>
          </p:cNvSpPr>
          <p:nvPr>
            <p:ph type="body" idx="1"/>
          </p:nvPr>
        </p:nvSpPr>
        <p:spPr>
          <a:xfrm>
            <a:off x="762000" y="1752600"/>
            <a:ext cx="7997825" cy="4038600"/>
          </a:xfrm>
          <a:noFill/>
          <a:ln/>
          <a:extLst>
            <a:ext uri="{909E8E84-426E-40DD-AFC4-6F175D3DCCD1}">
              <a14:hiddenFill xmlns:a14="http://schemas.microsoft.com/office/drawing/2010/main">
                <a:solidFill>
                  <a:srgbClr val="DBCBC7"/>
                </a:solidFill>
              </a14:hiddenFill>
            </a:ex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pPr>
              <a:buFontTx/>
              <a:buNone/>
            </a:pPr>
            <a:r>
              <a:rPr lang="en-US" altLang="en-US" sz="3600">
                <a:solidFill>
                  <a:schemeClr val="bg1"/>
                </a:solidFill>
                <a:effectLst>
                  <a:outerShdw blurRad="38100" dist="38100" dir="2700000" algn="tl">
                    <a:srgbClr val="000000"/>
                  </a:outerShdw>
                </a:effectLst>
              </a:rPr>
              <a:t>Formulation to Implementation transition –</a:t>
            </a:r>
          </a:p>
          <a:p>
            <a:pPr>
              <a:buFontTx/>
              <a:buNone/>
            </a:pPr>
            <a:endParaRPr lang="en-US" altLang="en-US" sz="3600">
              <a:solidFill>
                <a:schemeClr val="bg1"/>
              </a:solidFill>
              <a:effectLst>
                <a:outerShdw blurRad="38100" dist="38100" dir="2700000" algn="tl">
                  <a:srgbClr val="000000"/>
                </a:outerShdw>
              </a:effectLst>
            </a:endParaRPr>
          </a:p>
          <a:p>
            <a:pPr lvl="1"/>
            <a:r>
              <a:rPr lang="en-US" altLang="en-US" sz="3200">
                <a:solidFill>
                  <a:schemeClr val="bg1"/>
                </a:solidFill>
                <a:effectLst>
                  <a:outerShdw blurRad="38100" dist="38100" dir="2700000" algn="tl">
                    <a:srgbClr val="000000"/>
                  </a:outerShdw>
                </a:effectLst>
              </a:rPr>
              <a:t>Shift in responsibility</a:t>
            </a:r>
          </a:p>
          <a:p>
            <a:pPr lvl="2"/>
            <a:r>
              <a:rPr lang="en-US" altLang="en-US" sz="2800">
                <a:solidFill>
                  <a:schemeClr val="bg1"/>
                </a:solidFill>
                <a:effectLst>
                  <a:outerShdw blurRad="38100" dist="38100" dir="2700000" algn="tl">
                    <a:srgbClr val="000000"/>
                  </a:outerShdw>
                </a:effectLst>
              </a:rPr>
              <a:t>From strategists to division and functional managers </a:t>
            </a:r>
            <a:endParaRPr lang="en-US" altLang="en-US">
              <a:solidFill>
                <a:schemeClr val="bg1"/>
              </a:solidFill>
            </a:endParaRPr>
          </a:p>
        </p:txBody>
      </p:sp>
      <p:sp>
        <p:nvSpPr>
          <p:cNvPr id="1025028" name="Rectangle 4"/>
          <p:cNvSpPr>
            <a:spLocks noChangeArrowheads="1"/>
          </p:cNvSpPr>
          <p:nvPr/>
        </p:nvSpPr>
        <p:spPr bwMode="auto">
          <a:xfrm>
            <a:off x="685800" y="381000"/>
            <a:ext cx="7769225" cy="762000"/>
          </a:xfrm>
          <a:prstGeom prst="rect">
            <a:avLst/>
          </a:prstGeom>
          <a:solidFill>
            <a:srgbClr val="DDDDDD"/>
          </a:solidFill>
          <a:ln>
            <a:noFill/>
          </a:ln>
          <a:effectLst/>
          <a:extLst>
            <a:ext uri="{91240B29-F687-4F45-9708-019B960494DF}">
              <a14:hiddenLine xmlns:a14="http://schemas.microsoft.com/office/drawing/2010/main" w="12700">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spAutoFit/>
          </a:bodyPr>
          <a:lstStyle>
            <a:lvl1pPr algn="ctr">
              <a:spcBef>
                <a:spcPct val="0"/>
              </a:spcBef>
              <a:defRPr sz="4400">
                <a:solidFill>
                  <a:schemeClr val="tx2"/>
                </a:solidFill>
                <a:effectLst>
                  <a:outerShdw blurRad="38100" dist="38100" dir="2700000" algn="tl">
                    <a:srgbClr val="FFFFFF"/>
                  </a:outerShdw>
                </a:effectLst>
                <a:latin typeface="Arial" panose="020B0604020202020204" pitchFamily="34" charset="0"/>
              </a:defRPr>
            </a:lvl1pPr>
            <a:lvl2pPr algn="ctr">
              <a:spcBef>
                <a:spcPct val="0"/>
              </a:spcBef>
              <a:defRPr sz="4400">
                <a:solidFill>
                  <a:schemeClr val="tx2"/>
                </a:solidFill>
                <a:effectLst>
                  <a:outerShdw blurRad="38100" dist="38100" dir="2700000" algn="tl">
                    <a:srgbClr val="FFFFFF"/>
                  </a:outerShdw>
                </a:effectLst>
                <a:latin typeface="Arial" panose="020B0604020202020204" pitchFamily="34" charset="0"/>
              </a:defRPr>
            </a:lvl2pPr>
            <a:lvl3pPr algn="ctr">
              <a:spcBef>
                <a:spcPct val="0"/>
              </a:spcBef>
              <a:defRPr sz="4400">
                <a:solidFill>
                  <a:schemeClr val="tx2"/>
                </a:solidFill>
                <a:effectLst>
                  <a:outerShdw blurRad="38100" dist="38100" dir="2700000" algn="tl">
                    <a:srgbClr val="FFFFFF"/>
                  </a:outerShdw>
                </a:effectLst>
                <a:latin typeface="Arial" panose="020B0604020202020204" pitchFamily="34" charset="0"/>
              </a:defRPr>
            </a:lvl3pPr>
            <a:lvl4pPr algn="ctr">
              <a:spcBef>
                <a:spcPct val="0"/>
              </a:spcBef>
              <a:defRPr sz="4400">
                <a:solidFill>
                  <a:schemeClr val="tx2"/>
                </a:solidFill>
                <a:effectLst>
                  <a:outerShdw blurRad="38100" dist="38100" dir="2700000" algn="tl">
                    <a:srgbClr val="FFFFFF"/>
                  </a:outerShdw>
                </a:effectLst>
                <a:latin typeface="Arial" panose="020B0604020202020204" pitchFamily="34" charset="0"/>
              </a:defRPr>
            </a:lvl4pPr>
            <a:lvl5pPr algn="ctr">
              <a:spcBef>
                <a:spcPct val="0"/>
              </a:spcBef>
              <a:defRPr sz="4400">
                <a:solidFill>
                  <a:schemeClr val="tx2"/>
                </a:solidFill>
                <a:effectLst>
                  <a:outerShdw blurRad="38100" dist="38100" dir="2700000" algn="tl">
                    <a:srgbClr val="FFFFFF"/>
                  </a:outerShdw>
                </a:effectLst>
                <a:latin typeface="Arial" panose="020B0604020202020204" pitchFamily="34" charset="0"/>
              </a:defRPr>
            </a:lvl5pPr>
            <a:lvl6pPr marL="457200" algn="ctr"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6pPr>
            <a:lvl7pPr marL="914400" algn="ctr"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7pPr>
            <a:lvl8pPr marL="1371600" algn="ctr"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8pPr>
            <a:lvl9pPr marL="1828800" algn="ctr"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9pPr>
          </a:lstStyle>
          <a:p>
            <a:pPr>
              <a:buSzTx/>
              <a:buFontTx/>
              <a:buNone/>
            </a:pPr>
            <a:r>
              <a:rPr lang="en-US" altLang="en-US">
                <a:solidFill>
                  <a:schemeClr val="tx1"/>
                </a:solidFill>
              </a:rPr>
              <a:t>Management Perspectives</a:t>
            </a: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1025027">
                                            <p:txEl>
                                              <p:pRg st="2" end="2"/>
                                            </p:txEl>
                                          </p:spTgt>
                                        </p:tgtEl>
                                        <p:attrNameLst>
                                          <p:attrName>style.visibility</p:attrName>
                                        </p:attrNameLst>
                                      </p:cBhvr>
                                      <p:to>
                                        <p:strVal val="visible"/>
                                      </p:to>
                                    </p:set>
                                    <p:animEffect transition="in" filter="box(in)">
                                      <p:cBhvr>
                                        <p:cTn id="7" dur="500"/>
                                        <p:tgtEl>
                                          <p:spTgt spid="1025027">
                                            <p:txEl>
                                              <p:pRg st="2" end="2"/>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1025027">
                                            <p:txEl>
                                              <p:pRg st="3" end="3"/>
                                            </p:txEl>
                                          </p:spTgt>
                                        </p:tgtEl>
                                        <p:attrNameLst>
                                          <p:attrName>style.visibility</p:attrName>
                                        </p:attrNameLst>
                                      </p:cBhvr>
                                      <p:to>
                                        <p:strVal val="visible"/>
                                      </p:to>
                                    </p:set>
                                    <p:animEffect transition="in" filter="box(in)">
                                      <p:cBhvr>
                                        <p:cTn id="10" dur="500"/>
                                        <p:tgtEl>
                                          <p:spTgt spid="102502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ooter Placeholder 4"/>
          <p:cNvSpPr>
            <a:spLocks noGrp="1"/>
          </p:cNvSpPr>
          <p:nvPr>
            <p:ph type="ftr" sz="quarter" idx="11"/>
          </p:nvPr>
        </p:nvSpPr>
        <p:spPr/>
        <p:txBody>
          <a:bodyPr/>
          <a:lstStyle/>
          <a:p>
            <a:r>
              <a:rPr lang="en-US" altLang="en-US"/>
              <a:t>Fred R. David</a:t>
            </a:r>
          </a:p>
          <a:p>
            <a:r>
              <a:rPr lang="en-US" altLang="en-US"/>
              <a:t>Prentice Hall</a:t>
            </a:r>
          </a:p>
        </p:txBody>
      </p:sp>
      <p:sp>
        <p:nvSpPr>
          <p:cNvPr id="13" name="Slide Number Placeholder 5"/>
          <p:cNvSpPr>
            <a:spLocks noGrp="1"/>
          </p:cNvSpPr>
          <p:nvPr>
            <p:ph type="sldNum" sz="quarter" idx="12"/>
          </p:nvPr>
        </p:nvSpPr>
        <p:spPr/>
        <p:txBody>
          <a:bodyPr/>
          <a:lstStyle/>
          <a:p>
            <a:r>
              <a:rPr lang="en-US" altLang="en-US"/>
              <a:t>Ch 7-</a:t>
            </a:r>
            <a:fld id="{0DE32977-B914-4CCD-9557-EA703F2ABF2D}" type="slidenum">
              <a:rPr lang="en-US" altLang="en-US"/>
              <a:pPr/>
              <a:t>15</a:t>
            </a:fld>
            <a:endParaRPr lang="en-US" altLang="en-US"/>
          </a:p>
        </p:txBody>
      </p:sp>
      <p:sp>
        <p:nvSpPr>
          <p:cNvPr id="1037314" name="Rectangle 2"/>
          <p:cNvSpPr>
            <a:spLocks noGrp="1" noChangeArrowheads="1"/>
          </p:cNvSpPr>
          <p:nvPr>
            <p:ph type="title"/>
          </p:nvPr>
        </p:nvSpPr>
        <p:spPr>
          <a:xfrm>
            <a:off x="762000" y="228600"/>
            <a:ext cx="7772400" cy="838200"/>
          </a:xfrm>
        </p:spPr>
        <p:txBody>
          <a:bodyPr/>
          <a:lstStyle/>
          <a:p>
            <a:r>
              <a:rPr lang="en-US" altLang="en-US" sz="3200"/>
              <a:t>Management Issues</a:t>
            </a:r>
          </a:p>
        </p:txBody>
      </p:sp>
      <p:sp>
        <p:nvSpPr>
          <p:cNvPr id="1037315" name="Rectangle 3"/>
          <p:cNvSpPr>
            <a:spLocks noChangeArrowheads="1"/>
          </p:cNvSpPr>
          <p:nvPr/>
        </p:nvSpPr>
        <p:spPr bwMode="auto">
          <a:xfrm>
            <a:off x="533400" y="3200400"/>
            <a:ext cx="3124200" cy="1371600"/>
          </a:xfrm>
          <a:prstGeom prst="rect">
            <a:avLst/>
          </a:prstGeom>
          <a:gradFill rotWithShape="1">
            <a:gsLst>
              <a:gs pos="0">
                <a:schemeClr val="bg2"/>
              </a:gs>
              <a:gs pos="100000">
                <a:schemeClr val="bg1"/>
              </a:gs>
            </a:gsLst>
            <a:lin ang="5400000" scaled="1"/>
          </a:gradFill>
          <a:ln w="9525">
            <a:miter lim="800000"/>
            <a:headEnd/>
            <a:tailEnd/>
          </a:ln>
          <a:effectLst/>
          <a:scene3d>
            <a:camera prst="legacyObliqueTopLeft"/>
            <a:lightRig rig="legacyFlat3" dir="t"/>
          </a:scene3d>
          <a:sp3d extrusionH="430200" prstMaterial="legacyMatte">
            <a:bevelT w="13500" h="13500" prst="angle"/>
            <a:bevelB w="13500" h="13500" prst="angle"/>
            <a:extrusionClr>
              <a:schemeClr val="bg2"/>
            </a:extrusionClr>
            <a:contourClr>
              <a:schemeClr val="bg2"/>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nchorCtr="1">
            <a:flatTx/>
          </a:bodyPr>
          <a:lstStyle/>
          <a:p>
            <a:pPr algn="ctr">
              <a:spcBef>
                <a:spcPct val="0"/>
              </a:spcBef>
              <a:buSzTx/>
              <a:buFontTx/>
              <a:buNone/>
            </a:pPr>
            <a:r>
              <a:rPr lang="en-US" altLang="en-US" sz="2400" b="1">
                <a:solidFill>
                  <a:schemeClr val="tx1"/>
                </a:solidFill>
              </a:rPr>
              <a:t>Management</a:t>
            </a:r>
          </a:p>
          <a:p>
            <a:pPr algn="ctr">
              <a:spcBef>
                <a:spcPct val="0"/>
              </a:spcBef>
              <a:buSzTx/>
              <a:buFontTx/>
              <a:buNone/>
            </a:pPr>
            <a:r>
              <a:rPr lang="en-US" altLang="en-US" sz="2400" b="1">
                <a:solidFill>
                  <a:schemeClr val="tx1"/>
                </a:solidFill>
              </a:rPr>
              <a:t>Issues</a:t>
            </a:r>
          </a:p>
        </p:txBody>
      </p:sp>
      <p:sp>
        <p:nvSpPr>
          <p:cNvPr id="1037316" name="Rectangle 4"/>
          <p:cNvSpPr>
            <a:spLocks noChangeArrowheads="1"/>
          </p:cNvSpPr>
          <p:nvPr/>
        </p:nvSpPr>
        <p:spPr bwMode="auto">
          <a:xfrm>
            <a:off x="6019800" y="3276600"/>
            <a:ext cx="2743200" cy="381000"/>
          </a:xfrm>
          <a:prstGeom prst="rect">
            <a:avLst/>
          </a:prstGeom>
          <a:gradFill rotWithShape="1">
            <a:gsLst>
              <a:gs pos="0">
                <a:srgbClr val="DDDDDD"/>
              </a:gs>
              <a:gs pos="100000">
                <a:srgbClr val="FFFFFF"/>
              </a:gs>
            </a:gsLst>
            <a:lin ang="5400000" scaled="1"/>
          </a:gradFill>
          <a:ln>
            <a:noFill/>
          </a:ln>
          <a:effectLst>
            <a:prstShdw prst="shdw17" dist="17961" dir="2700000">
              <a:srgbClr val="DDDDDD">
                <a:gamma/>
                <a:shade val="60000"/>
                <a:invGamma/>
              </a:srgbClr>
            </a:prstShdw>
          </a:effectLst>
          <a:extLst>
            <a:ext uri="{91240B29-F687-4F45-9708-019B960494DF}">
              <a14:hiddenLine xmlns:a14="http://schemas.microsoft.com/office/drawing/2010/main" w="12700">
                <a:solidFill>
                  <a:schemeClr val="tx1"/>
                </a:solidFill>
                <a:miter lim="800000"/>
                <a:headEnd/>
                <a:tailEnd/>
              </a14:hiddenLine>
            </a:ext>
          </a:extLst>
        </p:spPr>
        <p:txBody>
          <a:bodyPr wrap="none" lIns="92075" tIns="46038" rIns="92075" bIns="46038" anchor="ctr"/>
          <a:lstStyle/>
          <a:p>
            <a:pPr algn="ctr">
              <a:spcBef>
                <a:spcPct val="0"/>
              </a:spcBef>
              <a:buSzTx/>
              <a:buFontTx/>
              <a:buNone/>
            </a:pPr>
            <a:r>
              <a:rPr lang="en-US" altLang="en-US" sz="1600" b="1">
                <a:solidFill>
                  <a:srgbClr val="003366"/>
                </a:solidFill>
              </a:rPr>
              <a:t>Resources</a:t>
            </a:r>
          </a:p>
        </p:txBody>
      </p:sp>
      <p:sp>
        <p:nvSpPr>
          <p:cNvPr id="1037317" name="Rectangle 5"/>
          <p:cNvSpPr>
            <a:spLocks noChangeArrowheads="1"/>
          </p:cNvSpPr>
          <p:nvPr/>
        </p:nvSpPr>
        <p:spPr bwMode="auto">
          <a:xfrm>
            <a:off x="6019800" y="3962400"/>
            <a:ext cx="2743200" cy="381000"/>
          </a:xfrm>
          <a:prstGeom prst="rect">
            <a:avLst/>
          </a:prstGeom>
          <a:gradFill rotWithShape="1">
            <a:gsLst>
              <a:gs pos="0">
                <a:srgbClr val="DDDDDD"/>
              </a:gs>
              <a:gs pos="100000">
                <a:srgbClr val="FFFFFF"/>
              </a:gs>
            </a:gsLst>
            <a:lin ang="5400000" scaled="1"/>
          </a:gradFill>
          <a:ln>
            <a:noFill/>
          </a:ln>
          <a:effectLst>
            <a:prstShdw prst="shdw17" dist="17961" dir="2700000">
              <a:srgbClr val="DDDDDD">
                <a:gamma/>
                <a:shade val="60000"/>
                <a:invGamma/>
              </a:srgbClr>
            </a:prstShdw>
          </a:effectLst>
          <a:extLst>
            <a:ext uri="{91240B29-F687-4F45-9708-019B960494DF}">
              <a14:hiddenLine xmlns:a14="http://schemas.microsoft.com/office/drawing/2010/main" w="12700">
                <a:solidFill>
                  <a:schemeClr val="tx1"/>
                </a:solidFill>
                <a:miter lim="800000"/>
                <a:headEnd/>
                <a:tailEnd/>
              </a14:hiddenLine>
            </a:ext>
          </a:extLst>
        </p:spPr>
        <p:txBody>
          <a:bodyPr wrap="none" lIns="92075" tIns="46038" rIns="92075" bIns="46038" anchor="ctr"/>
          <a:lstStyle/>
          <a:p>
            <a:pPr algn="ctr">
              <a:spcBef>
                <a:spcPct val="0"/>
              </a:spcBef>
              <a:buSzTx/>
              <a:buFontTx/>
              <a:buNone/>
            </a:pPr>
            <a:r>
              <a:rPr lang="en-US" altLang="en-US" sz="1600" b="1">
                <a:solidFill>
                  <a:srgbClr val="003366"/>
                </a:solidFill>
              </a:rPr>
              <a:t>Organizational structure</a:t>
            </a:r>
          </a:p>
        </p:txBody>
      </p:sp>
      <p:sp>
        <p:nvSpPr>
          <p:cNvPr id="1037318" name="Rectangle 6"/>
          <p:cNvSpPr>
            <a:spLocks noChangeArrowheads="1"/>
          </p:cNvSpPr>
          <p:nvPr/>
        </p:nvSpPr>
        <p:spPr bwMode="auto">
          <a:xfrm>
            <a:off x="6019800" y="4648200"/>
            <a:ext cx="2743200" cy="381000"/>
          </a:xfrm>
          <a:prstGeom prst="rect">
            <a:avLst/>
          </a:prstGeom>
          <a:gradFill rotWithShape="1">
            <a:gsLst>
              <a:gs pos="0">
                <a:srgbClr val="DDDDDD"/>
              </a:gs>
              <a:gs pos="100000">
                <a:srgbClr val="FFFFFF"/>
              </a:gs>
            </a:gsLst>
            <a:lin ang="5400000" scaled="1"/>
          </a:gradFill>
          <a:ln>
            <a:noFill/>
          </a:ln>
          <a:effectLst>
            <a:prstShdw prst="shdw17" dist="17961" dir="2700000">
              <a:srgbClr val="DDDDDD">
                <a:gamma/>
                <a:shade val="60000"/>
                <a:invGamma/>
              </a:srgbClr>
            </a:prstShdw>
          </a:effectLst>
          <a:extLst>
            <a:ext uri="{91240B29-F687-4F45-9708-019B960494DF}">
              <a14:hiddenLine xmlns:a14="http://schemas.microsoft.com/office/drawing/2010/main" w="12700">
                <a:solidFill>
                  <a:schemeClr val="tx1"/>
                </a:solidFill>
                <a:miter lim="800000"/>
                <a:headEnd/>
                <a:tailEnd/>
              </a14:hiddenLine>
            </a:ext>
          </a:extLst>
        </p:spPr>
        <p:txBody>
          <a:bodyPr wrap="none" lIns="92075" tIns="46038" rIns="92075" bIns="46038" anchor="ctr"/>
          <a:lstStyle/>
          <a:p>
            <a:pPr algn="ctr">
              <a:spcBef>
                <a:spcPct val="0"/>
              </a:spcBef>
              <a:buSzTx/>
              <a:buFontTx/>
              <a:buNone/>
            </a:pPr>
            <a:r>
              <a:rPr lang="en-US" altLang="en-US" sz="1600" b="1">
                <a:solidFill>
                  <a:srgbClr val="003366"/>
                </a:solidFill>
              </a:rPr>
              <a:t>Restructuring</a:t>
            </a:r>
          </a:p>
        </p:txBody>
      </p:sp>
      <p:sp>
        <p:nvSpPr>
          <p:cNvPr id="1037319" name="Rectangle 7"/>
          <p:cNvSpPr>
            <a:spLocks noChangeArrowheads="1"/>
          </p:cNvSpPr>
          <p:nvPr/>
        </p:nvSpPr>
        <p:spPr bwMode="auto">
          <a:xfrm>
            <a:off x="6019800" y="5334000"/>
            <a:ext cx="2743200" cy="381000"/>
          </a:xfrm>
          <a:prstGeom prst="rect">
            <a:avLst/>
          </a:prstGeom>
          <a:gradFill rotWithShape="1">
            <a:gsLst>
              <a:gs pos="0">
                <a:srgbClr val="DDDDDD"/>
              </a:gs>
              <a:gs pos="100000">
                <a:srgbClr val="FFFFFF"/>
              </a:gs>
            </a:gsLst>
            <a:lin ang="5400000" scaled="1"/>
          </a:gradFill>
          <a:ln>
            <a:noFill/>
          </a:ln>
          <a:effectLst>
            <a:prstShdw prst="shdw17" dist="17961" dir="2700000">
              <a:srgbClr val="DDDDDD">
                <a:gamma/>
                <a:shade val="60000"/>
                <a:invGamma/>
              </a:srgbClr>
            </a:prstShdw>
          </a:effectLst>
          <a:extLst>
            <a:ext uri="{91240B29-F687-4F45-9708-019B960494DF}">
              <a14:hiddenLine xmlns:a14="http://schemas.microsoft.com/office/drawing/2010/main" w="12700">
                <a:solidFill>
                  <a:schemeClr val="tx1"/>
                </a:solidFill>
                <a:miter lim="800000"/>
                <a:headEnd/>
                <a:tailEnd/>
              </a14:hiddenLine>
            </a:ext>
          </a:extLst>
        </p:spPr>
        <p:txBody>
          <a:bodyPr wrap="none" lIns="92075" tIns="46038" rIns="92075" bIns="46038" anchor="ctr"/>
          <a:lstStyle/>
          <a:p>
            <a:pPr algn="ctr">
              <a:spcBef>
                <a:spcPct val="0"/>
              </a:spcBef>
              <a:buSzTx/>
              <a:buFontTx/>
              <a:buNone/>
            </a:pPr>
            <a:r>
              <a:rPr lang="en-US" altLang="en-US" sz="1600" b="1">
                <a:solidFill>
                  <a:srgbClr val="003366"/>
                </a:solidFill>
              </a:rPr>
              <a:t>Rewards/Incentives</a:t>
            </a:r>
          </a:p>
        </p:txBody>
      </p:sp>
      <p:sp>
        <p:nvSpPr>
          <p:cNvPr id="1037320" name="Line 8"/>
          <p:cNvSpPr>
            <a:spLocks noChangeShapeType="1"/>
          </p:cNvSpPr>
          <p:nvPr/>
        </p:nvSpPr>
        <p:spPr bwMode="auto">
          <a:xfrm>
            <a:off x="3886200" y="3810000"/>
            <a:ext cx="1752600" cy="0"/>
          </a:xfrm>
          <a:prstGeom prst="line">
            <a:avLst/>
          </a:prstGeom>
          <a:noFill/>
          <a:ln w="76200">
            <a:solidFill>
              <a:srgbClr val="DDDDDD"/>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endParaRPr lang="en-US"/>
          </a:p>
        </p:txBody>
      </p:sp>
      <p:sp>
        <p:nvSpPr>
          <p:cNvPr id="1037321" name="Rectangle 9"/>
          <p:cNvSpPr>
            <a:spLocks noChangeArrowheads="1"/>
          </p:cNvSpPr>
          <p:nvPr/>
        </p:nvSpPr>
        <p:spPr bwMode="auto">
          <a:xfrm>
            <a:off x="6019800" y="1905000"/>
            <a:ext cx="2743200" cy="381000"/>
          </a:xfrm>
          <a:prstGeom prst="rect">
            <a:avLst/>
          </a:prstGeom>
          <a:gradFill rotWithShape="1">
            <a:gsLst>
              <a:gs pos="0">
                <a:srgbClr val="DDDDDD"/>
              </a:gs>
              <a:gs pos="100000">
                <a:srgbClr val="FFFFFF"/>
              </a:gs>
            </a:gsLst>
            <a:lin ang="5400000" scaled="1"/>
          </a:gradFill>
          <a:ln>
            <a:noFill/>
          </a:ln>
          <a:effectLst>
            <a:prstShdw prst="shdw17" dist="17961" dir="2700000">
              <a:srgbClr val="DDDDDD">
                <a:gamma/>
                <a:shade val="60000"/>
                <a:invGamma/>
              </a:srgbClr>
            </a:prstShdw>
          </a:effectLst>
          <a:extLst>
            <a:ext uri="{91240B29-F687-4F45-9708-019B960494DF}">
              <a14:hiddenLine xmlns:a14="http://schemas.microsoft.com/office/drawing/2010/main" w="12700">
                <a:solidFill>
                  <a:schemeClr val="tx1"/>
                </a:solidFill>
                <a:miter lim="800000"/>
                <a:headEnd/>
                <a:tailEnd/>
              </a14:hiddenLine>
            </a:ext>
          </a:extLst>
        </p:spPr>
        <p:txBody>
          <a:bodyPr wrap="none" lIns="92075" tIns="46038" rIns="92075" bIns="46038" anchor="ctr"/>
          <a:lstStyle/>
          <a:p>
            <a:pPr algn="ctr">
              <a:spcBef>
                <a:spcPct val="0"/>
              </a:spcBef>
              <a:buSzTx/>
              <a:buFontTx/>
              <a:buNone/>
            </a:pPr>
            <a:r>
              <a:rPr lang="en-US" altLang="en-US" sz="1600" b="1">
                <a:solidFill>
                  <a:srgbClr val="003366"/>
                </a:solidFill>
              </a:rPr>
              <a:t>Annual Objectives</a:t>
            </a:r>
          </a:p>
        </p:txBody>
      </p:sp>
      <p:sp>
        <p:nvSpPr>
          <p:cNvPr id="1037322" name="Rectangle 10"/>
          <p:cNvSpPr>
            <a:spLocks noChangeArrowheads="1"/>
          </p:cNvSpPr>
          <p:nvPr/>
        </p:nvSpPr>
        <p:spPr bwMode="auto">
          <a:xfrm>
            <a:off x="6019800" y="2590800"/>
            <a:ext cx="2743200" cy="381000"/>
          </a:xfrm>
          <a:prstGeom prst="rect">
            <a:avLst/>
          </a:prstGeom>
          <a:gradFill rotWithShape="1">
            <a:gsLst>
              <a:gs pos="0">
                <a:srgbClr val="DDDDDD"/>
              </a:gs>
              <a:gs pos="100000">
                <a:srgbClr val="FFFFFF"/>
              </a:gs>
            </a:gsLst>
            <a:lin ang="5400000" scaled="1"/>
          </a:gradFill>
          <a:ln>
            <a:noFill/>
          </a:ln>
          <a:effectLst>
            <a:prstShdw prst="shdw17" dist="17961" dir="2700000">
              <a:srgbClr val="DDDDDD">
                <a:gamma/>
                <a:shade val="60000"/>
                <a:invGamma/>
              </a:srgbClr>
            </a:prstShdw>
          </a:effectLst>
          <a:extLst>
            <a:ext uri="{91240B29-F687-4F45-9708-019B960494DF}">
              <a14:hiddenLine xmlns:a14="http://schemas.microsoft.com/office/drawing/2010/main" w="12700">
                <a:solidFill>
                  <a:schemeClr val="tx1"/>
                </a:solidFill>
                <a:miter lim="800000"/>
                <a:headEnd/>
                <a:tailEnd/>
              </a14:hiddenLine>
            </a:ext>
          </a:extLst>
        </p:spPr>
        <p:txBody>
          <a:bodyPr wrap="none" lIns="92075" tIns="46038" rIns="92075" bIns="46038" anchor="ctr"/>
          <a:lstStyle/>
          <a:p>
            <a:pPr algn="ctr">
              <a:spcBef>
                <a:spcPct val="0"/>
              </a:spcBef>
              <a:buSzTx/>
              <a:buFontTx/>
              <a:buNone/>
            </a:pPr>
            <a:r>
              <a:rPr lang="en-US" altLang="en-US" sz="1600" b="1">
                <a:solidFill>
                  <a:srgbClr val="003366"/>
                </a:solidFill>
              </a:rPr>
              <a:t>Policies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037315"/>
                                        </p:tgtEl>
                                        <p:attrNameLst>
                                          <p:attrName>style.visibility</p:attrName>
                                        </p:attrNameLst>
                                      </p:cBhvr>
                                      <p:to>
                                        <p:strVal val="visible"/>
                                      </p:to>
                                    </p:set>
                                    <p:anim calcmode="lin" valueType="num">
                                      <p:cBhvr additive="base">
                                        <p:cTn id="7" dur="500" fill="hold"/>
                                        <p:tgtEl>
                                          <p:spTgt spid="1037315"/>
                                        </p:tgtEl>
                                        <p:attrNameLst>
                                          <p:attrName>ppt_x</p:attrName>
                                        </p:attrNameLst>
                                      </p:cBhvr>
                                      <p:tavLst>
                                        <p:tav tm="0">
                                          <p:val>
                                            <p:strVal val="0-#ppt_w/2"/>
                                          </p:val>
                                        </p:tav>
                                        <p:tav tm="100000">
                                          <p:val>
                                            <p:strVal val="#ppt_x"/>
                                          </p:val>
                                        </p:tav>
                                      </p:tavLst>
                                    </p:anim>
                                    <p:anim calcmode="lin" valueType="num">
                                      <p:cBhvr additive="base">
                                        <p:cTn id="8" dur="500" fill="hold"/>
                                        <p:tgtEl>
                                          <p:spTgt spid="103731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1037321"/>
                                        </p:tgtEl>
                                        <p:attrNameLst>
                                          <p:attrName>style.visibility</p:attrName>
                                        </p:attrNameLst>
                                      </p:cBhvr>
                                      <p:to>
                                        <p:strVal val="visible"/>
                                      </p:to>
                                    </p:set>
                                    <p:animEffect transition="in" filter="checkerboard(across)">
                                      <p:cBhvr>
                                        <p:cTn id="13" dur="500"/>
                                        <p:tgtEl>
                                          <p:spTgt spid="1037321"/>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1037322"/>
                                        </p:tgtEl>
                                        <p:attrNameLst>
                                          <p:attrName>style.visibility</p:attrName>
                                        </p:attrNameLst>
                                      </p:cBhvr>
                                      <p:to>
                                        <p:strVal val="visible"/>
                                      </p:to>
                                    </p:set>
                                    <p:animEffect transition="in" filter="checkerboard(across)">
                                      <p:cBhvr>
                                        <p:cTn id="16" dur="500"/>
                                        <p:tgtEl>
                                          <p:spTgt spid="1037322"/>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1037316"/>
                                        </p:tgtEl>
                                        <p:attrNameLst>
                                          <p:attrName>style.visibility</p:attrName>
                                        </p:attrNameLst>
                                      </p:cBhvr>
                                      <p:to>
                                        <p:strVal val="visible"/>
                                      </p:to>
                                    </p:set>
                                    <p:animEffect transition="in" filter="checkerboard(across)">
                                      <p:cBhvr>
                                        <p:cTn id="19" dur="500"/>
                                        <p:tgtEl>
                                          <p:spTgt spid="1037316"/>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1037317"/>
                                        </p:tgtEl>
                                        <p:attrNameLst>
                                          <p:attrName>style.visibility</p:attrName>
                                        </p:attrNameLst>
                                      </p:cBhvr>
                                      <p:to>
                                        <p:strVal val="visible"/>
                                      </p:to>
                                    </p:set>
                                    <p:animEffect transition="in" filter="checkerboard(across)">
                                      <p:cBhvr>
                                        <p:cTn id="22" dur="500"/>
                                        <p:tgtEl>
                                          <p:spTgt spid="1037317"/>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1037318"/>
                                        </p:tgtEl>
                                        <p:attrNameLst>
                                          <p:attrName>style.visibility</p:attrName>
                                        </p:attrNameLst>
                                      </p:cBhvr>
                                      <p:to>
                                        <p:strVal val="visible"/>
                                      </p:to>
                                    </p:set>
                                    <p:animEffect transition="in" filter="checkerboard(across)">
                                      <p:cBhvr>
                                        <p:cTn id="25" dur="500"/>
                                        <p:tgtEl>
                                          <p:spTgt spid="1037318"/>
                                        </p:tgtEl>
                                      </p:cBhvr>
                                    </p:animEffect>
                                  </p:childTnLst>
                                </p:cTn>
                              </p:par>
                              <p:par>
                                <p:cTn id="26" presetID="5" presetClass="entr" presetSubtype="10" fill="hold" grpId="0" nodeType="withEffect">
                                  <p:stCondLst>
                                    <p:cond delay="0"/>
                                  </p:stCondLst>
                                  <p:childTnLst>
                                    <p:set>
                                      <p:cBhvr>
                                        <p:cTn id="27" dur="1" fill="hold">
                                          <p:stCondLst>
                                            <p:cond delay="0"/>
                                          </p:stCondLst>
                                        </p:cTn>
                                        <p:tgtEl>
                                          <p:spTgt spid="1037319"/>
                                        </p:tgtEl>
                                        <p:attrNameLst>
                                          <p:attrName>style.visibility</p:attrName>
                                        </p:attrNameLst>
                                      </p:cBhvr>
                                      <p:to>
                                        <p:strVal val="visible"/>
                                      </p:to>
                                    </p:set>
                                    <p:animEffect transition="in" filter="checkerboard(across)">
                                      <p:cBhvr>
                                        <p:cTn id="28" dur="500"/>
                                        <p:tgtEl>
                                          <p:spTgt spid="10373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7315" grpId="0" animBg="1" autoUpdateAnimBg="0"/>
      <p:bldP spid="1037316" grpId="0" animBg="1"/>
      <p:bldP spid="1037317" grpId="0" animBg="1"/>
      <p:bldP spid="1037318" grpId="0" animBg="1"/>
      <p:bldP spid="1037319" grpId="0" animBg="1"/>
      <p:bldP spid="1037321" grpId="0" animBg="1"/>
      <p:bldP spid="103732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ooter Placeholder 4"/>
          <p:cNvSpPr>
            <a:spLocks noGrp="1"/>
          </p:cNvSpPr>
          <p:nvPr>
            <p:ph type="ftr" sz="quarter" idx="11"/>
          </p:nvPr>
        </p:nvSpPr>
        <p:spPr/>
        <p:txBody>
          <a:bodyPr/>
          <a:lstStyle/>
          <a:p>
            <a:r>
              <a:rPr lang="en-US" altLang="en-US"/>
              <a:t>Fred R. David</a:t>
            </a:r>
          </a:p>
          <a:p>
            <a:r>
              <a:rPr lang="en-US" altLang="en-US"/>
              <a:t>Prentice Hall</a:t>
            </a:r>
          </a:p>
        </p:txBody>
      </p:sp>
      <p:sp>
        <p:nvSpPr>
          <p:cNvPr id="13" name="Slide Number Placeholder 5"/>
          <p:cNvSpPr>
            <a:spLocks noGrp="1"/>
          </p:cNvSpPr>
          <p:nvPr>
            <p:ph type="sldNum" sz="quarter" idx="12"/>
          </p:nvPr>
        </p:nvSpPr>
        <p:spPr/>
        <p:txBody>
          <a:bodyPr/>
          <a:lstStyle/>
          <a:p>
            <a:r>
              <a:rPr lang="en-US" altLang="en-US"/>
              <a:t>Ch 7-</a:t>
            </a:r>
            <a:fld id="{2DB99919-3A56-4353-84A9-ABBD3BF6D812}" type="slidenum">
              <a:rPr lang="en-US" altLang="en-US"/>
              <a:pPr/>
              <a:t>16</a:t>
            </a:fld>
            <a:endParaRPr lang="en-US" altLang="en-US"/>
          </a:p>
        </p:txBody>
      </p:sp>
      <p:sp>
        <p:nvSpPr>
          <p:cNvPr id="1035266" name="Rectangle 2"/>
          <p:cNvSpPr>
            <a:spLocks noGrp="1" noChangeArrowheads="1"/>
          </p:cNvSpPr>
          <p:nvPr>
            <p:ph type="title"/>
          </p:nvPr>
        </p:nvSpPr>
        <p:spPr>
          <a:xfrm>
            <a:off x="762000" y="228600"/>
            <a:ext cx="7772400" cy="838200"/>
          </a:xfrm>
        </p:spPr>
        <p:txBody>
          <a:bodyPr/>
          <a:lstStyle/>
          <a:p>
            <a:r>
              <a:rPr lang="en-US" altLang="en-US" sz="3200"/>
              <a:t>Management Issues (continued)</a:t>
            </a:r>
          </a:p>
        </p:txBody>
      </p:sp>
      <p:sp>
        <p:nvSpPr>
          <p:cNvPr id="1035267" name="Rectangle 3"/>
          <p:cNvSpPr>
            <a:spLocks noChangeArrowheads="1"/>
          </p:cNvSpPr>
          <p:nvPr/>
        </p:nvSpPr>
        <p:spPr bwMode="auto">
          <a:xfrm>
            <a:off x="533400" y="3200400"/>
            <a:ext cx="3124200" cy="1371600"/>
          </a:xfrm>
          <a:prstGeom prst="rect">
            <a:avLst/>
          </a:prstGeom>
          <a:gradFill rotWithShape="1">
            <a:gsLst>
              <a:gs pos="0">
                <a:schemeClr val="bg2"/>
              </a:gs>
              <a:gs pos="100000">
                <a:schemeClr val="bg1"/>
              </a:gs>
            </a:gsLst>
            <a:lin ang="5400000" scaled="1"/>
          </a:gradFill>
          <a:ln w="9525">
            <a:miter lim="800000"/>
            <a:headEnd/>
            <a:tailEnd/>
          </a:ln>
          <a:effectLst/>
          <a:scene3d>
            <a:camera prst="legacyObliqueTopLeft"/>
            <a:lightRig rig="legacyFlat3" dir="t"/>
          </a:scene3d>
          <a:sp3d extrusionH="430200" prstMaterial="legacyMatte">
            <a:bevelT w="13500" h="13500" prst="angle"/>
            <a:bevelB w="13500" h="13500" prst="angle"/>
            <a:extrusionClr>
              <a:schemeClr val="bg2"/>
            </a:extrusionClr>
            <a:contourClr>
              <a:schemeClr val="bg2"/>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nchorCtr="1">
            <a:flatTx/>
          </a:bodyPr>
          <a:lstStyle/>
          <a:p>
            <a:pPr algn="ctr">
              <a:spcBef>
                <a:spcPct val="0"/>
              </a:spcBef>
              <a:buSzTx/>
              <a:buFontTx/>
              <a:buNone/>
            </a:pPr>
            <a:r>
              <a:rPr lang="en-US" altLang="en-US" sz="2400" b="1">
                <a:solidFill>
                  <a:schemeClr val="tx1"/>
                </a:solidFill>
              </a:rPr>
              <a:t>Management</a:t>
            </a:r>
          </a:p>
          <a:p>
            <a:pPr algn="ctr">
              <a:spcBef>
                <a:spcPct val="0"/>
              </a:spcBef>
              <a:buSzTx/>
              <a:buFontTx/>
              <a:buNone/>
            </a:pPr>
            <a:r>
              <a:rPr lang="en-US" altLang="en-US" sz="2400" b="1">
                <a:solidFill>
                  <a:schemeClr val="tx1"/>
                </a:solidFill>
              </a:rPr>
              <a:t>Issues</a:t>
            </a:r>
          </a:p>
        </p:txBody>
      </p:sp>
      <p:sp>
        <p:nvSpPr>
          <p:cNvPr id="1035268" name="Rectangle 4"/>
          <p:cNvSpPr>
            <a:spLocks noChangeArrowheads="1"/>
          </p:cNvSpPr>
          <p:nvPr/>
        </p:nvSpPr>
        <p:spPr bwMode="auto">
          <a:xfrm>
            <a:off x="6019800" y="3276600"/>
            <a:ext cx="2743200" cy="381000"/>
          </a:xfrm>
          <a:prstGeom prst="rect">
            <a:avLst/>
          </a:prstGeom>
          <a:gradFill rotWithShape="1">
            <a:gsLst>
              <a:gs pos="0">
                <a:srgbClr val="DDDDDD"/>
              </a:gs>
              <a:gs pos="100000">
                <a:srgbClr val="FFFFFF"/>
              </a:gs>
            </a:gsLst>
            <a:lin ang="5400000" scaled="1"/>
          </a:gradFill>
          <a:ln>
            <a:noFill/>
          </a:ln>
          <a:effectLst>
            <a:prstShdw prst="shdw17" dist="17961" dir="2700000">
              <a:srgbClr val="DDDDDD">
                <a:gamma/>
                <a:shade val="60000"/>
                <a:invGamma/>
              </a:srgbClr>
            </a:prstShdw>
          </a:effectLst>
          <a:extLst>
            <a:ext uri="{91240B29-F687-4F45-9708-019B960494DF}">
              <a14:hiddenLine xmlns:a14="http://schemas.microsoft.com/office/drawing/2010/main" w="12700">
                <a:solidFill>
                  <a:schemeClr val="tx1"/>
                </a:solidFill>
                <a:miter lim="800000"/>
                <a:headEnd/>
                <a:tailEnd/>
              </a14:hiddenLine>
            </a:ext>
          </a:extLst>
        </p:spPr>
        <p:txBody>
          <a:bodyPr wrap="none" lIns="92075" tIns="46038" rIns="92075" bIns="46038" anchor="ctr"/>
          <a:lstStyle/>
          <a:p>
            <a:pPr algn="ctr">
              <a:spcBef>
                <a:spcPct val="0"/>
              </a:spcBef>
              <a:buSzTx/>
              <a:buFontTx/>
              <a:buNone/>
            </a:pPr>
            <a:r>
              <a:rPr lang="en-US" altLang="en-US" sz="1600" b="1">
                <a:solidFill>
                  <a:srgbClr val="003366"/>
                </a:solidFill>
              </a:rPr>
              <a:t>Supportive culture</a:t>
            </a:r>
          </a:p>
        </p:txBody>
      </p:sp>
      <p:sp>
        <p:nvSpPr>
          <p:cNvPr id="1035269" name="Rectangle 5"/>
          <p:cNvSpPr>
            <a:spLocks noChangeArrowheads="1"/>
          </p:cNvSpPr>
          <p:nvPr/>
        </p:nvSpPr>
        <p:spPr bwMode="auto">
          <a:xfrm>
            <a:off x="6019800" y="3962400"/>
            <a:ext cx="2743200" cy="381000"/>
          </a:xfrm>
          <a:prstGeom prst="rect">
            <a:avLst/>
          </a:prstGeom>
          <a:gradFill rotWithShape="1">
            <a:gsLst>
              <a:gs pos="0">
                <a:srgbClr val="DDDDDD"/>
              </a:gs>
              <a:gs pos="100000">
                <a:srgbClr val="FFFFFF"/>
              </a:gs>
            </a:gsLst>
            <a:lin ang="5400000" scaled="1"/>
          </a:gradFill>
          <a:ln>
            <a:noFill/>
          </a:ln>
          <a:effectLst>
            <a:prstShdw prst="shdw17" dist="17961" dir="2700000">
              <a:srgbClr val="DDDDDD">
                <a:gamma/>
                <a:shade val="60000"/>
                <a:invGamma/>
              </a:srgbClr>
            </a:prstShdw>
          </a:effectLst>
          <a:extLst>
            <a:ext uri="{91240B29-F687-4F45-9708-019B960494DF}">
              <a14:hiddenLine xmlns:a14="http://schemas.microsoft.com/office/drawing/2010/main" w="12700">
                <a:solidFill>
                  <a:schemeClr val="tx1"/>
                </a:solidFill>
                <a:miter lim="800000"/>
                <a:headEnd/>
                <a:tailEnd/>
              </a14:hiddenLine>
            </a:ext>
          </a:extLst>
        </p:spPr>
        <p:txBody>
          <a:bodyPr wrap="none" lIns="92075" tIns="46038" rIns="92075" bIns="46038" anchor="ctr"/>
          <a:lstStyle/>
          <a:p>
            <a:pPr algn="ctr">
              <a:spcBef>
                <a:spcPct val="0"/>
              </a:spcBef>
              <a:buSzTx/>
              <a:buFontTx/>
              <a:buNone/>
            </a:pPr>
            <a:r>
              <a:rPr lang="en-US" altLang="en-US" sz="1600" b="1">
                <a:solidFill>
                  <a:srgbClr val="003366"/>
                </a:solidFill>
              </a:rPr>
              <a:t>Production/operations</a:t>
            </a:r>
          </a:p>
        </p:txBody>
      </p:sp>
      <p:sp>
        <p:nvSpPr>
          <p:cNvPr id="1035270" name="Rectangle 6"/>
          <p:cNvSpPr>
            <a:spLocks noChangeArrowheads="1"/>
          </p:cNvSpPr>
          <p:nvPr/>
        </p:nvSpPr>
        <p:spPr bwMode="auto">
          <a:xfrm>
            <a:off x="6019800" y="4648200"/>
            <a:ext cx="2743200" cy="381000"/>
          </a:xfrm>
          <a:prstGeom prst="rect">
            <a:avLst/>
          </a:prstGeom>
          <a:gradFill rotWithShape="1">
            <a:gsLst>
              <a:gs pos="0">
                <a:srgbClr val="DDDDDD"/>
              </a:gs>
              <a:gs pos="100000">
                <a:srgbClr val="FFFFFF"/>
              </a:gs>
            </a:gsLst>
            <a:lin ang="5400000" scaled="1"/>
          </a:gradFill>
          <a:ln>
            <a:noFill/>
          </a:ln>
          <a:effectLst>
            <a:prstShdw prst="shdw17" dist="17961" dir="2700000">
              <a:srgbClr val="DDDDDD">
                <a:gamma/>
                <a:shade val="60000"/>
                <a:invGamma/>
              </a:srgbClr>
            </a:prstShdw>
          </a:effectLst>
          <a:extLst>
            <a:ext uri="{91240B29-F687-4F45-9708-019B960494DF}">
              <a14:hiddenLine xmlns:a14="http://schemas.microsoft.com/office/drawing/2010/main" w="12700">
                <a:solidFill>
                  <a:schemeClr val="tx1"/>
                </a:solidFill>
                <a:miter lim="800000"/>
                <a:headEnd/>
                <a:tailEnd/>
              </a14:hiddenLine>
            </a:ext>
          </a:extLst>
        </p:spPr>
        <p:txBody>
          <a:bodyPr wrap="none" lIns="92075" tIns="46038" rIns="92075" bIns="46038" anchor="ctr"/>
          <a:lstStyle/>
          <a:p>
            <a:pPr algn="ctr">
              <a:spcBef>
                <a:spcPct val="0"/>
              </a:spcBef>
              <a:buSzTx/>
              <a:buFontTx/>
              <a:buNone/>
            </a:pPr>
            <a:r>
              <a:rPr lang="en-US" altLang="en-US" sz="1600" b="1">
                <a:solidFill>
                  <a:srgbClr val="003366"/>
                </a:solidFill>
              </a:rPr>
              <a:t>Human resources</a:t>
            </a:r>
          </a:p>
        </p:txBody>
      </p:sp>
      <p:sp>
        <p:nvSpPr>
          <p:cNvPr id="1035271" name="Rectangle 7"/>
          <p:cNvSpPr>
            <a:spLocks noChangeArrowheads="1"/>
          </p:cNvSpPr>
          <p:nvPr/>
        </p:nvSpPr>
        <p:spPr bwMode="auto">
          <a:xfrm>
            <a:off x="6019800" y="5334000"/>
            <a:ext cx="2743200" cy="381000"/>
          </a:xfrm>
          <a:prstGeom prst="rect">
            <a:avLst/>
          </a:prstGeom>
          <a:gradFill rotWithShape="1">
            <a:gsLst>
              <a:gs pos="0">
                <a:srgbClr val="DDDDDD"/>
              </a:gs>
              <a:gs pos="100000">
                <a:srgbClr val="FFFFFF"/>
              </a:gs>
            </a:gsLst>
            <a:lin ang="5400000" scaled="1"/>
          </a:gradFill>
          <a:ln>
            <a:noFill/>
          </a:ln>
          <a:effectLst>
            <a:prstShdw prst="shdw17" dist="17961" dir="2700000">
              <a:srgbClr val="DDDDDD">
                <a:gamma/>
                <a:shade val="60000"/>
                <a:invGamma/>
              </a:srgbClr>
            </a:prstShdw>
          </a:effectLst>
          <a:extLst>
            <a:ext uri="{91240B29-F687-4F45-9708-019B960494DF}">
              <a14:hiddenLine xmlns:a14="http://schemas.microsoft.com/office/drawing/2010/main" w="12700">
                <a:solidFill>
                  <a:schemeClr val="tx1"/>
                </a:solidFill>
                <a:miter lim="800000"/>
                <a:headEnd/>
                <a:tailEnd/>
              </a14:hiddenLine>
            </a:ext>
          </a:extLst>
        </p:spPr>
        <p:txBody>
          <a:bodyPr wrap="none" lIns="92075" tIns="46038" rIns="92075" bIns="46038" anchor="ctr"/>
          <a:lstStyle/>
          <a:p>
            <a:pPr algn="ctr">
              <a:spcBef>
                <a:spcPct val="0"/>
              </a:spcBef>
              <a:buSzTx/>
              <a:buFontTx/>
              <a:buNone/>
            </a:pPr>
            <a:r>
              <a:rPr lang="en-US" altLang="en-US" sz="1600" b="1">
                <a:solidFill>
                  <a:srgbClr val="003366"/>
                </a:solidFill>
              </a:rPr>
              <a:t>Downsizing</a:t>
            </a:r>
          </a:p>
        </p:txBody>
      </p:sp>
      <p:sp>
        <p:nvSpPr>
          <p:cNvPr id="1035276" name="Line 12"/>
          <p:cNvSpPr>
            <a:spLocks noChangeShapeType="1"/>
          </p:cNvSpPr>
          <p:nvPr/>
        </p:nvSpPr>
        <p:spPr bwMode="auto">
          <a:xfrm>
            <a:off x="3886200" y="3810000"/>
            <a:ext cx="1752600" cy="0"/>
          </a:xfrm>
          <a:prstGeom prst="line">
            <a:avLst/>
          </a:prstGeom>
          <a:noFill/>
          <a:ln w="76200">
            <a:solidFill>
              <a:srgbClr val="DDDDDD"/>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endParaRPr lang="en-US"/>
          </a:p>
        </p:txBody>
      </p:sp>
      <p:sp>
        <p:nvSpPr>
          <p:cNvPr id="1035277" name="Rectangle 13"/>
          <p:cNvSpPr>
            <a:spLocks noChangeArrowheads="1"/>
          </p:cNvSpPr>
          <p:nvPr/>
        </p:nvSpPr>
        <p:spPr bwMode="auto">
          <a:xfrm>
            <a:off x="6019800" y="1905000"/>
            <a:ext cx="2743200" cy="381000"/>
          </a:xfrm>
          <a:prstGeom prst="rect">
            <a:avLst/>
          </a:prstGeom>
          <a:gradFill rotWithShape="1">
            <a:gsLst>
              <a:gs pos="0">
                <a:srgbClr val="DDDDDD"/>
              </a:gs>
              <a:gs pos="100000">
                <a:srgbClr val="FFFFFF"/>
              </a:gs>
            </a:gsLst>
            <a:lin ang="5400000" scaled="1"/>
          </a:gradFill>
          <a:ln>
            <a:noFill/>
          </a:ln>
          <a:effectLst>
            <a:prstShdw prst="shdw17" dist="17961" dir="2700000">
              <a:srgbClr val="DDDDDD">
                <a:gamma/>
                <a:shade val="60000"/>
                <a:invGamma/>
              </a:srgbClr>
            </a:prstShdw>
          </a:effectLst>
          <a:extLst>
            <a:ext uri="{91240B29-F687-4F45-9708-019B960494DF}">
              <a14:hiddenLine xmlns:a14="http://schemas.microsoft.com/office/drawing/2010/main" w="12700">
                <a:solidFill>
                  <a:schemeClr val="tx1"/>
                </a:solidFill>
                <a:miter lim="800000"/>
                <a:headEnd/>
                <a:tailEnd/>
              </a14:hiddenLine>
            </a:ext>
          </a:extLst>
        </p:spPr>
        <p:txBody>
          <a:bodyPr wrap="none" lIns="92075" tIns="46038" rIns="92075" bIns="46038" anchor="ctr"/>
          <a:lstStyle/>
          <a:p>
            <a:pPr algn="ctr">
              <a:spcBef>
                <a:spcPct val="0"/>
              </a:spcBef>
              <a:buSzTx/>
              <a:buFontTx/>
              <a:buNone/>
            </a:pPr>
            <a:r>
              <a:rPr lang="en-US" altLang="en-US" sz="1600" b="1">
                <a:solidFill>
                  <a:srgbClr val="003366"/>
                </a:solidFill>
              </a:rPr>
              <a:t>Resistance to Change</a:t>
            </a:r>
          </a:p>
        </p:txBody>
      </p:sp>
      <p:sp>
        <p:nvSpPr>
          <p:cNvPr id="1035278" name="Rectangle 14"/>
          <p:cNvSpPr>
            <a:spLocks noChangeArrowheads="1"/>
          </p:cNvSpPr>
          <p:nvPr/>
        </p:nvSpPr>
        <p:spPr bwMode="auto">
          <a:xfrm>
            <a:off x="6019800" y="2590800"/>
            <a:ext cx="2743200" cy="381000"/>
          </a:xfrm>
          <a:prstGeom prst="rect">
            <a:avLst/>
          </a:prstGeom>
          <a:gradFill rotWithShape="1">
            <a:gsLst>
              <a:gs pos="0">
                <a:srgbClr val="DDDDDD"/>
              </a:gs>
              <a:gs pos="100000">
                <a:srgbClr val="FFFFFF"/>
              </a:gs>
            </a:gsLst>
            <a:lin ang="5400000" scaled="1"/>
          </a:gradFill>
          <a:ln>
            <a:noFill/>
          </a:ln>
          <a:effectLst>
            <a:prstShdw prst="shdw17" dist="17961" dir="2700000">
              <a:srgbClr val="DDDDDD">
                <a:gamma/>
                <a:shade val="60000"/>
                <a:invGamma/>
              </a:srgbClr>
            </a:prstShdw>
          </a:effectLst>
          <a:extLst>
            <a:ext uri="{91240B29-F687-4F45-9708-019B960494DF}">
              <a14:hiddenLine xmlns:a14="http://schemas.microsoft.com/office/drawing/2010/main" w="12700">
                <a:solidFill>
                  <a:schemeClr val="tx1"/>
                </a:solidFill>
                <a:miter lim="800000"/>
                <a:headEnd/>
                <a:tailEnd/>
              </a14:hiddenLine>
            </a:ext>
          </a:extLst>
        </p:spPr>
        <p:txBody>
          <a:bodyPr wrap="none" lIns="92075" tIns="46038" rIns="92075" bIns="46038" anchor="ctr"/>
          <a:lstStyle/>
          <a:p>
            <a:pPr algn="ctr">
              <a:spcBef>
                <a:spcPct val="0"/>
              </a:spcBef>
              <a:buSzTx/>
              <a:buFontTx/>
              <a:buNone/>
            </a:pPr>
            <a:r>
              <a:rPr lang="en-US" altLang="en-US" sz="1600" b="1">
                <a:solidFill>
                  <a:srgbClr val="003366"/>
                </a:solidFill>
              </a:rPr>
              <a:t>Managers &amp; strategy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035267"/>
                                        </p:tgtEl>
                                        <p:attrNameLst>
                                          <p:attrName>style.visibility</p:attrName>
                                        </p:attrNameLst>
                                      </p:cBhvr>
                                      <p:to>
                                        <p:strVal val="visible"/>
                                      </p:to>
                                    </p:set>
                                    <p:anim calcmode="lin" valueType="num">
                                      <p:cBhvr additive="base">
                                        <p:cTn id="7" dur="500" fill="hold"/>
                                        <p:tgtEl>
                                          <p:spTgt spid="1035267"/>
                                        </p:tgtEl>
                                        <p:attrNameLst>
                                          <p:attrName>ppt_x</p:attrName>
                                        </p:attrNameLst>
                                      </p:cBhvr>
                                      <p:tavLst>
                                        <p:tav tm="0">
                                          <p:val>
                                            <p:strVal val="0-#ppt_w/2"/>
                                          </p:val>
                                        </p:tav>
                                        <p:tav tm="100000">
                                          <p:val>
                                            <p:strVal val="#ppt_x"/>
                                          </p:val>
                                        </p:tav>
                                      </p:tavLst>
                                    </p:anim>
                                    <p:anim calcmode="lin" valueType="num">
                                      <p:cBhvr additive="base">
                                        <p:cTn id="8" dur="500" fill="hold"/>
                                        <p:tgtEl>
                                          <p:spTgt spid="1035267"/>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1035271"/>
                                        </p:tgtEl>
                                        <p:attrNameLst>
                                          <p:attrName>style.visibility</p:attrName>
                                        </p:attrNameLst>
                                      </p:cBhvr>
                                      <p:to>
                                        <p:strVal val="visible"/>
                                      </p:to>
                                    </p:set>
                                    <p:animEffect transition="in" filter="checkerboard(across)">
                                      <p:cBhvr>
                                        <p:cTn id="13" dur="500"/>
                                        <p:tgtEl>
                                          <p:spTgt spid="1035271"/>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1035270"/>
                                        </p:tgtEl>
                                        <p:attrNameLst>
                                          <p:attrName>style.visibility</p:attrName>
                                        </p:attrNameLst>
                                      </p:cBhvr>
                                      <p:to>
                                        <p:strVal val="visible"/>
                                      </p:to>
                                    </p:set>
                                    <p:animEffect transition="in" filter="checkerboard(across)">
                                      <p:cBhvr>
                                        <p:cTn id="16" dur="500"/>
                                        <p:tgtEl>
                                          <p:spTgt spid="1035270"/>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1035269"/>
                                        </p:tgtEl>
                                        <p:attrNameLst>
                                          <p:attrName>style.visibility</p:attrName>
                                        </p:attrNameLst>
                                      </p:cBhvr>
                                      <p:to>
                                        <p:strVal val="visible"/>
                                      </p:to>
                                    </p:set>
                                    <p:animEffect transition="in" filter="checkerboard(across)">
                                      <p:cBhvr>
                                        <p:cTn id="19" dur="500"/>
                                        <p:tgtEl>
                                          <p:spTgt spid="1035269"/>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1035268"/>
                                        </p:tgtEl>
                                        <p:attrNameLst>
                                          <p:attrName>style.visibility</p:attrName>
                                        </p:attrNameLst>
                                      </p:cBhvr>
                                      <p:to>
                                        <p:strVal val="visible"/>
                                      </p:to>
                                    </p:set>
                                    <p:animEffect transition="in" filter="checkerboard(across)">
                                      <p:cBhvr>
                                        <p:cTn id="22" dur="500"/>
                                        <p:tgtEl>
                                          <p:spTgt spid="1035268"/>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1035278"/>
                                        </p:tgtEl>
                                        <p:attrNameLst>
                                          <p:attrName>style.visibility</p:attrName>
                                        </p:attrNameLst>
                                      </p:cBhvr>
                                      <p:to>
                                        <p:strVal val="visible"/>
                                      </p:to>
                                    </p:set>
                                    <p:animEffect transition="in" filter="checkerboard(across)">
                                      <p:cBhvr>
                                        <p:cTn id="25" dur="500"/>
                                        <p:tgtEl>
                                          <p:spTgt spid="1035278"/>
                                        </p:tgtEl>
                                      </p:cBhvr>
                                    </p:animEffect>
                                  </p:childTnLst>
                                </p:cTn>
                              </p:par>
                              <p:par>
                                <p:cTn id="26" presetID="5" presetClass="entr" presetSubtype="10" fill="hold" grpId="0" nodeType="withEffect">
                                  <p:stCondLst>
                                    <p:cond delay="0"/>
                                  </p:stCondLst>
                                  <p:childTnLst>
                                    <p:set>
                                      <p:cBhvr>
                                        <p:cTn id="27" dur="1" fill="hold">
                                          <p:stCondLst>
                                            <p:cond delay="0"/>
                                          </p:stCondLst>
                                        </p:cTn>
                                        <p:tgtEl>
                                          <p:spTgt spid="1035277"/>
                                        </p:tgtEl>
                                        <p:attrNameLst>
                                          <p:attrName>style.visibility</p:attrName>
                                        </p:attrNameLst>
                                      </p:cBhvr>
                                      <p:to>
                                        <p:strVal val="visible"/>
                                      </p:to>
                                    </p:set>
                                    <p:animEffect transition="in" filter="checkerboard(across)">
                                      <p:cBhvr>
                                        <p:cTn id="28" dur="500"/>
                                        <p:tgtEl>
                                          <p:spTgt spid="10352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5267" grpId="0" animBg="1" autoUpdateAnimBg="0"/>
      <p:bldP spid="1035268" grpId="0" animBg="1"/>
      <p:bldP spid="1035269" grpId="0" animBg="1"/>
      <p:bldP spid="1035270" grpId="0" animBg="1"/>
      <p:bldP spid="1035271" grpId="0" animBg="1"/>
      <p:bldP spid="1035277" grpId="0" animBg="1"/>
      <p:bldP spid="1035278"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en-US"/>
              <a:t>Fred R. David</a:t>
            </a:r>
          </a:p>
          <a:p>
            <a:r>
              <a:rPr lang="en-US" altLang="en-US"/>
              <a:t>Prentice Hall</a:t>
            </a:r>
          </a:p>
        </p:txBody>
      </p:sp>
      <p:sp>
        <p:nvSpPr>
          <p:cNvPr id="6" name="Slide Number Placeholder 5"/>
          <p:cNvSpPr>
            <a:spLocks noGrp="1"/>
          </p:cNvSpPr>
          <p:nvPr>
            <p:ph type="sldNum" sz="quarter" idx="12"/>
          </p:nvPr>
        </p:nvSpPr>
        <p:spPr/>
        <p:txBody>
          <a:bodyPr/>
          <a:lstStyle/>
          <a:p>
            <a:r>
              <a:rPr lang="en-US" altLang="en-US"/>
              <a:t>Ch 7-</a:t>
            </a:r>
            <a:fld id="{C9BB62B8-4B7C-469F-83F1-0CC3B88F4829}" type="slidenum">
              <a:rPr lang="en-US" altLang="en-US"/>
              <a:pPr/>
              <a:t>17</a:t>
            </a:fld>
            <a:endParaRPr lang="en-US" altLang="en-US"/>
          </a:p>
        </p:txBody>
      </p:sp>
      <p:sp>
        <p:nvSpPr>
          <p:cNvPr id="552962" name="Rectangle 2"/>
          <p:cNvSpPr>
            <a:spLocks noGrp="1" noChangeArrowheads="1"/>
          </p:cNvSpPr>
          <p:nvPr>
            <p:ph type="title"/>
          </p:nvPr>
        </p:nvSpPr>
        <p:spPr>
          <a:xfrm>
            <a:off x="687388" y="611188"/>
            <a:ext cx="7769225" cy="1139825"/>
          </a:xfrm>
          <a:ln/>
          <a:extLs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r>
              <a:rPr lang="en-US" altLang="en-US">
                <a:solidFill>
                  <a:schemeClr val="tx1"/>
                </a:solidFill>
              </a:rPr>
              <a:t>Annual Objectives</a:t>
            </a:r>
          </a:p>
        </p:txBody>
      </p:sp>
      <p:sp>
        <p:nvSpPr>
          <p:cNvPr id="552963" name="Rectangle 3"/>
          <p:cNvSpPr>
            <a:spLocks noGrp="1" noChangeArrowheads="1"/>
          </p:cNvSpPr>
          <p:nvPr>
            <p:ph type="body" idx="1"/>
          </p:nvPr>
        </p:nvSpPr>
        <p:spPr>
          <a:xfrm>
            <a:off x="609600" y="3276600"/>
            <a:ext cx="7997825" cy="1600200"/>
          </a:xfrm>
          <a:noFill/>
          <a:ln/>
          <a:extLst>
            <a:ext uri="{909E8E84-426E-40DD-AFC4-6F175D3DCCD1}">
              <a14:hiddenFill xmlns:a14="http://schemas.microsoft.com/office/drawing/2010/main">
                <a:solidFill>
                  <a:srgbClr val="DBCBC7"/>
                </a:solidFill>
              </a14:hiddenFill>
            </a:ex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r>
              <a:rPr lang="en-US" altLang="en-US">
                <a:solidFill>
                  <a:schemeClr val="bg1"/>
                </a:solidFill>
                <a:effectLst>
                  <a:outerShdw blurRad="38100" dist="38100" dir="2700000" algn="tl">
                    <a:srgbClr val="000000"/>
                  </a:outerShdw>
                </a:effectLst>
              </a:rPr>
              <a:t>Decentralized activity</a:t>
            </a:r>
          </a:p>
          <a:p>
            <a:r>
              <a:rPr lang="en-US" altLang="en-US">
                <a:solidFill>
                  <a:schemeClr val="bg1"/>
                </a:solidFill>
                <a:effectLst>
                  <a:outerShdw blurRad="38100" dist="38100" dir="2700000" algn="tl">
                    <a:srgbClr val="000000"/>
                  </a:outerShdw>
                </a:effectLst>
              </a:rPr>
              <a:t>Involves all managers in the firm</a:t>
            </a:r>
          </a:p>
          <a:p>
            <a:pPr>
              <a:buFontTx/>
              <a:buNone/>
            </a:pPr>
            <a:endParaRPr lang="en-US" altLang="en-US" i="1">
              <a:solidFill>
                <a:schemeClr val="bg1"/>
              </a:solidFill>
            </a:endParaRP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52963">
                                            <p:txEl>
                                              <p:pRg st="0" end="0"/>
                                            </p:txEl>
                                          </p:spTgt>
                                        </p:tgtEl>
                                        <p:attrNameLst>
                                          <p:attrName>style.visibility</p:attrName>
                                        </p:attrNameLst>
                                      </p:cBhvr>
                                      <p:to>
                                        <p:strVal val="visible"/>
                                      </p:to>
                                    </p:set>
                                    <p:animEffect transition="in" filter="box(in)">
                                      <p:cBhvr>
                                        <p:cTn id="7" dur="500"/>
                                        <p:tgtEl>
                                          <p:spTgt spid="5529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52963">
                                            <p:txEl>
                                              <p:pRg st="1" end="1"/>
                                            </p:txEl>
                                          </p:spTgt>
                                        </p:tgtEl>
                                        <p:attrNameLst>
                                          <p:attrName>style.visibility</p:attrName>
                                        </p:attrNameLst>
                                      </p:cBhvr>
                                      <p:to>
                                        <p:strVal val="visible"/>
                                      </p:to>
                                    </p:set>
                                    <p:animEffect transition="in" filter="box(in)">
                                      <p:cBhvr>
                                        <p:cTn id="12" dur="500"/>
                                        <p:tgtEl>
                                          <p:spTgt spid="55296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63"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en-US"/>
              <a:t>Fred R. David</a:t>
            </a:r>
          </a:p>
          <a:p>
            <a:r>
              <a:rPr lang="en-US" altLang="en-US"/>
              <a:t>Prentice Hall</a:t>
            </a:r>
          </a:p>
        </p:txBody>
      </p:sp>
      <p:sp>
        <p:nvSpPr>
          <p:cNvPr id="6" name="Slide Number Placeholder 5"/>
          <p:cNvSpPr>
            <a:spLocks noGrp="1"/>
          </p:cNvSpPr>
          <p:nvPr>
            <p:ph type="sldNum" sz="quarter" idx="12"/>
          </p:nvPr>
        </p:nvSpPr>
        <p:spPr/>
        <p:txBody>
          <a:bodyPr/>
          <a:lstStyle/>
          <a:p>
            <a:r>
              <a:rPr lang="en-US" altLang="en-US"/>
              <a:t>Ch 7-</a:t>
            </a:r>
            <a:fld id="{F3DF81F9-297B-4093-98C8-D73EEC4D7324}" type="slidenum">
              <a:rPr lang="en-US" altLang="en-US"/>
              <a:pPr/>
              <a:t>18</a:t>
            </a:fld>
            <a:endParaRPr lang="en-US" altLang="en-US"/>
          </a:p>
        </p:txBody>
      </p:sp>
      <p:sp>
        <p:nvSpPr>
          <p:cNvPr id="1041410" name="Rectangle 2"/>
          <p:cNvSpPr>
            <a:spLocks noGrp="1" noChangeArrowheads="1"/>
          </p:cNvSpPr>
          <p:nvPr>
            <p:ph type="title"/>
          </p:nvPr>
        </p:nvSpPr>
        <p:spPr>
          <a:xfrm>
            <a:off x="687388" y="611188"/>
            <a:ext cx="7769225" cy="1139825"/>
          </a:xfrm>
          <a:ln/>
          <a:extLs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r>
              <a:rPr lang="en-US" altLang="en-US">
                <a:solidFill>
                  <a:schemeClr val="tx1"/>
                </a:solidFill>
              </a:rPr>
              <a:t>Annual Objectives</a:t>
            </a:r>
          </a:p>
        </p:txBody>
      </p:sp>
      <p:sp>
        <p:nvSpPr>
          <p:cNvPr id="1041411" name="Rectangle 3"/>
          <p:cNvSpPr>
            <a:spLocks noGrp="1" noChangeArrowheads="1"/>
          </p:cNvSpPr>
          <p:nvPr>
            <p:ph type="body" idx="1"/>
          </p:nvPr>
        </p:nvSpPr>
        <p:spPr>
          <a:xfrm>
            <a:off x="609600" y="2286000"/>
            <a:ext cx="7997825" cy="3505200"/>
          </a:xfrm>
          <a:noFill/>
          <a:ln/>
          <a:extLst>
            <a:ext uri="{909E8E84-426E-40DD-AFC4-6F175D3DCCD1}">
              <a14:hiddenFill xmlns:a14="http://schemas.microsoft.com/office/drawing/2010/main">
                <a:solidFill>
                  <a:srgbClr val="DBCBC7"/>
                </a:solidFill>
              </a14:hiddenFill>
            </a:ex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pPr marL="609600" indent="-609600">
              <a:lnSpc>
                <a:spcPct val="90000"/>
              </a:lnSpc>
              <a:buFontTx/>
              <a:buAutoNum type="arabicPeriod"/>
            </a:pPr>
            <a:r>
              <a:rPr lang="en-US" altLang="en-US">
                <a:solidFill>
                  <a:schemeClr val="bg1"/>
                </a:solidFill>
                <a:effectLst>
                  <a:outerShdw blurRad="38100" dist="38100" dir="2700000" algn="tl">
                    <a:srgbClr val="000000"/>
                  </a:outerShdw>
                </a:effectLst>
              </a:rPr>
              <a:t>Basis for allocating resources</a:t>
            </a:r>
          </a:p>
          <a:p>
            <a:pPr marL="609600" indent="-609600">
              <a:lnSpc>
                <a:spcPct val="90000"/>
              </a:lnSpc>
              <a:buFontTx/>
              <a:buAutoNum type="arabicPeriod"/>
            </a:pPr>
            <a:r>
              <a:rPr lang="en-US" altLang="en-US">
                <a:solidFill>
                  <a:schemeClr val="bg1"/>
                </a:solidFill>
                <a:effectLst>
                  <a:outerShdw blurRad="38100" dist="38100" dir="2700000" algn="tl">
                    <a:srgbClr val="000000"/>
                  </a:outerShdw>
                </a:effectLst>
              </a:rPr>
              <a:t>Primary mechanism for evaluating managers</a:t>
            </a:r>
          </a:p>
          <a:p>
            <a:pPr marL="609600" indent="-609600">
              <a:lnSpc>
                <a:spcPct val="90000"/>
              </a:lnSpc>
              <a:buFontTx/>
              <a:buAutoNum type="arabicPeriod"/>
            </a:pPr>
            <a:r>
              <a:rPr lang="en-US" altLang="en-US">
                <a:solidFill>
                  <a:schemeClr val="bg1"/>
                </a:solidFill>
                <a:effectLst>
                  <a:outerShdw blurRad="38100" dist="38100" dir="2700000" algn="tl">
                    <a:srgbClr val="000000"/>
                  </a:outerShdw>
                </a:effectLst>
              </a:rPr>
              <a:t>Major instrument for monitoring progress toward long-term objectives</a:t>
            </a:r>
          </a:p>
          <a:p>
            <a:pPr marL="609600" indent="-609600">
              <a:lnSpc>
                <a:spcPct val="90000"/>
              </a:lnSpc>
              <a:buFontTx/>
              <a:buAutoNum type="arabicPeriod"/>
            </a:pPr>
            <a:r>
              <a:rPr lang="en-US" altLang="en-US">
                <a:solidFill>
                  <a:schemeClr val="bg1"/>
                </a:solidFill>
                <a:effectLst>
                  <a:outerShdw blurRad="38100" dist="38100" dir="2700000" algn="tl">
                    <a:srgbClr val="000000"/>
                  </a:outerShdw>
                </a:effectLst>
              </a:rPr>
              <a:t>Establish organizational, divisional, and departmental priorities</a:t>
            </a:r>
            <a:endParaRPr lang="en-US" altLang="en-US" i="1">
              <a:solidFill>
                <a:schemeClr val="bg1"/>
              </a:solidFill>
            </a:endParaRP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41411">
                                            <p:txEl>
                                              <p:pRg st="0" end="0"/>
                                            </p:txEl>
                                          </p:spTgt>
                                        </p:tgtEl>
                                        <p:attrNameLst>
                                          <p:attrName>style.visibility</p:attrName>
                                        </p:attrNameLst>
                                      </p:cBhvr>
                                      <p:to>
                                        <p:strVal val="visible"/>
                                      </p:to>
                                    </p:set>
                                    <p:animEffect transition="in" filter="wipe(down)">
                                      <p:cBhvr>
                                        <p:cTn id="7" dur="500"/>
                                        <p:tgtEl>
                                          <p:spTgt spid="10414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41411">
                                            <p:txEl>
                                              <p:pRg st="1" end="1"/>
                                            </p:txEl>
                                          </p:spTgt>
                                        </p:tgtEl>
                                        <p:attrNameLst>
                                          <p:attrName>style.visibility</p:attrName>
                                        </p:attrNameLst>
                                      </p:cBhvr>
                                      <p:to>
                                        <p:strVal val="visible"/>
                                      </p:to>
                                    </p:set>
                                    <p:animEffect transition="in" filter="wipe(down)">
                                      <p:cBhvr>
                                        <p:cTn id="12" dur="500"/>
                                        <p:tgtEl>
                                          <p:spTgt spid="104141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041411">
                                            <p:txEl>
                                              <p:pRg st="2" end="2"/>
                                            </p:txEl>
                                          </p:spTgt>
                                        </p:tgtEl>
                                        <p:attrNameLst>
                                          <p:attrName>style.visibility</p:attrName>
                                        </p:attrNameLst>
                                      </p:cBhvr>
                                      <p:to>
                                        <p:strVal val="visible"/>
                                      </p:to>
                                    </p:set>
                                    <p:animEffect transition="in" filter="wipe(down)">
                                      <p:cBhvr>
                                        <p:cTn id="17" dur="500"/>
                                        <p:tgtEl>
                                          <p:spTgt spid="104141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041411">
                                            <p:txEl>
                                              <p:pRg st="3" end="3"/>
                                            </p:txEl>
                                          </p:spTgt>
                                        </p:tgtEl>
                                        <p:attrNameLst>
                                          <p:attrName>style.visibility</p:attrName>
                                        </p:attrNameLst>
                                      </p:cBhvr>
                                      <p:to>
                                        <p:strVal val="visible"/>
                                      </p:to>
                                    </p:set>
                                    <p:animEffect transition="in" filter="wipe(down)">
                                      <p:cBhvr>
                                        <p:cTn id="22" dur="500"/>
                                        <p:tgtEl>
                                          <p:spTgt spid="10414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1411"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en-US"/>
              <a:t>Fred R. David</a:t>
            </a:r>
          </a:p>
          <a:p>
            <a:r>
              <a:rPr lang="en-US" altLang="en-US"/>
              <a:t>Prentice Hall</a:t>
            </a:r>
          </a:p>
        </p:txBody>
      </p:sp>
      <p:sp>
        <p:nvSpPr>
          <p:cNvPr id="6" name="Slide Number Placeholder 5"/>
          <p:cNvSpPr>
            <a:spLocks noGrp="1"/>
          </p:cNvSpPr>
          <p:nvPr>
            <p:ph type="sldNum" sz="quarter" idx="12"/>
          </p:nvPr>
        </p:nvSpPr>
        <p:spPr/>
        <p:txBody>
          <a:bodyPr/>
          <a:lstStyle/>
          <a:p>
            <a:r>
              <a:rPr lang="en-US" altLang="en-US"/>
              <a:t>Ch 7-</a:t>
            </a:r>
            <a:fld id="{2EEB258B-6017-45B0-BBC1-77FE48722B76}" type="slidenum">
              <a:rPr lang="en-US" altLang="en-US"/>
              <a:pPr/>
              <a:t>19</a:t>
            </a:fld>
            <a:endParaRPr lang="en-US" altLang="en-US"/>
          </a:p>
        </p:txBody>
      </p:sp>
      <p:sp>
        <p:nvSpPr>
          <p:cNvPr id="1043458" name="Rectangle 2"/>
          <p:cNvSpPr>
            <a:spLocks noGrp="1" noChangeArrowheads="1"/>
          </p:cNvSpPr>
          <p:nvPr>
            <p:ph type="title"/>
          </p:nvPr>
        </p:nvSpPr>
        <p:spPr>
          <a:xfrm>
            <a:off x="687388" y="611188"/>
            <a:ext cx="7769225" cy="1139825"/>
          </a:xfrm>
          <a:ln/>
          <a:extLs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r>
              <a:rPr lang="en-US" altLang="en-US">
                <a:solidFill>
                  <a:schemeClr val="tx1"/>
                </a:solidFill>
              </a:rPr>
              <a:t>Annual Objectives</a:t>
            </a:r>
          </a:p>
        </p:txBody>
      </p:sp>
      <p:sp>
        <p:nvSpPr>
          <p:cNvPr id="1043459" name="Rectangle 3"/>
          <p:cNvSpPr>
            <a:spLocks noGrp="1" noChangeArrowheads="1"/>
          </p:cNvSpPr>
          <p:nvPr>
            <p:ph type="body" idx="1"/>
          </p:nvPr>
        </p:nvSpPr>
        <p:spPr>
          <a:xfrm>
            <a:off x="685800" y="2895600"/>
            <a:ext cx="7997825" cy="2286000"/>
          </a:xfrm>
          <a:noFill/>
          <a:ln/>
          <a:extLst>
            <a:ext uri="{909E8E84-426E-40DD-AFC4-6F175D3DCCD1}">
              <a14:hiddenFill xmlns:a14="http://schemas.microsoft.com/office/drawing/2010/main">
                <a:solidFill>
                  <a:srgbClr val="DBCBC7"/>
                </a:solidFill>
              </a14:hiddenFill>
            </a:ex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pPr marL="609600" indent="-609600"/>
            <a:r>
              <a:rPr lang="en-US" altLang="en-US">
                <a:solidFill>
                  <a:schemeClr val="bg1"/>
                </a:solidFill>
                <a:effectLst>
                  <a:outerShdw blurRad="38100" dist="38100" dir="2700000" algn="tl">
                    <a:srgbClr val="000000"/>
                  </a:outerShdw>
                </a:effectLst>
              </a:rPr>
              <a:t>Horizontal consistency of objectives</a:t>
            </a:r>
          </a:p>
          <a:p>
            <a:pPr marL="609600" indent="-609600"/>
            <a:endParaRPr lang="en-US" altLang="en-US">
              <a:solidFill>
                <a:schemeClr val="bg1"/>
              </a:solidFill>
              <a:effectLst>
                <a:outerShdw blurRad="38100" dist="38100" dir="2700000" algn="tl">
                  <a:srgbClr val="000000"/>
                </a:outerShdw>
              </a:effectLst>
            </a:endParaRPr>
          </a:p>
          <a:p>
            <a:pPr marL="609600" indent="-609600"/>
            <a:r>
              <a:rPr lang="en-US" altLang="en-US">
                <a:solidFill>
                  <a:schemeClr val="bg1"/>
                </a:solidFill>
                <a:effectLst>
                  <a:outerShdw blurRad="38100" dist="38100" dir="2700000" algn="tl">
                    <a:srgbClr val="000000"/>
                  </a:outerShdw>
                </a:effectLst>
              </a:rPr>
              <a:t>Vertical consistency of objectives</a:t>
            </a:r>
            <a:endParaRPr lang="en-US" altLang="en-US" i="1">
              <a:solidFill>
                <a:schemeClr val="bg1"/>
              </a:solidFill>
            </a:endParaRPr>
          </a:p>
        </p:txBody>
      </p:sp>
    </p:spTree>
  </p:cSld>
  <p:clrMapOvr>
    <a:masterClrMapping/>
  </p:clrMapOvr>
  <p:transition>
    <p:cove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en-US"/>
              <a:t>Fred R. David</a:t>
            </a:r>
          </a:p>
          <a:p>
            <a:r>
              <a:rPr lang="en-US" altLang="en-US"/>
              <a:t>Prentice Hall</a:t>
            </a:r>
          </a:p>
        </p:txBody>
      </p:sp>
      <p:sp>
        <p:nvSpPr>
          <p:cNvPr id="6" name="Slide Number Placeholder 5"/>
          <p:cNvSpPr>
            <a:spLocks noGrp="1"/>
          </p:cNvSpPr>
          <p:nvPr>
            <p:ph type="sldNum" sz="quarter" idx="12"/>
          </p:nvPr>
        </p:nvSpPr>
        <p:spPr/>
        <p:txBody>
          <a:bodyPr/>
          <a:lstStyle/>
          <a:p>
            <a:r>
              <a:rPr lang="en-US" altLang="en-US"/>
              <a:t>Ch 7-</a:t>
            </a:r>
            <a:fld id="{7731C14C-E358-4243-9A9D-1883B649950D}" type="slidenum">
              <a:rPr lang="en-US" altLang="en-US"/>
              <a:pPr/>
              <a:t>2</a:t>
            </a:fld>
            <a:endParaRPr lang="en-US" altLang="en-US"/>
          </a:p>
        </p:txBody>
      </p:sp>
      <p:sp>
        <p:nvSpPr>
          <p:cNvPr id="210946" name="Rectangle 2"/>
          <p:cNvSpPr>
            <a:spLocks noGrp="1" noChangeArrowheads="1"/>
          </p:cNvSpPr>
          <p:nvPr>
            <p:ph type="title"/>
          </p:nvPr>
        </p:nvSpPr>
        <p:spPr/>
        <p:txBody>
          <a:bodyPr/>
          <a:lstStyle/>
          <a:p>
            <a:r>
              <a:rPr lang="en-US" altLang="en-US"/>
              <a:t>Chapter Outline</a:t>
            </a:r>
          </a:p>
        </p:txBody>
      </p:sp>
      <p:sp>
        <p:nvSpPr>
          <p:cNvPr id="210947" name="Rectangle 3"/>
          <p:cNvSpPr>
            <a:spLocks noGrp="1" noChangeArrowheads="1"/>
          </p:cNvSpPr>
          <p:nvPr>
            <p:ph type="body" idx="1"/>
          </p:nvPr>
        </p:nvSpPr>
        <p:spPr>
          <a:xfrm>
            <a:off x="609600" y="2362200"/>
            <a:ext cx="7848600" cy="3657600"/>
          </a:xfrm>
        </p:spPr>
        <p:txBody>
          <a:bodyPr/>
          <a:lstStyle/>
          <a:p>
            <a:pPr>
              <a:lnSpc>
                <a:spcPct val="80000"/>
              </a:lnSpc>
            </a:pPr>
            <a:r>
              <a:rPr lang="en-US" altLang="en-US">
                <a:solidFill>
                  <a:schemeClr val="bg1"/>
                </a:solidFill>
              </a:rPr>
              <a:t>The nature of Strategy Implementation</a:t>
            </a:r>
          </a:p>
          <a:p>
            <a:pPr>
              <a:lnSpc>
                <a:spcPct val="80000"/>
              </a:lnSpc>
            </a:pPr>
            <a:endParaRPr lang="en-US" altLang="en-US">
              <a:solidFill>
                <a:schemeClr val="bg1"/>
              </a:solidFill>
            </a:endParaRPr>
          </a:p>
          <a:p>
            <a:pPr>
              <a:lnSpc>
                <a:spcPct val="80000"/>
              </a:lnSpc>
            </a:pPr>
            <a:r>
              <a:rPr lang="en-US" altLang="en-US">
                <a:solidFill>
                  <a:schemeClr val="bg1"/>
                </a:solidFill>
              </a:rPr>
              <a:t>Annual Objectives</a:t>
            </a:r>
          </a:p>
          <a:p>
            <a:pPr>
              <a:lnSpc>
                <a:spcPct val="80000"/>
              </a:lnSpc>
            </a:pPr>
            <a:endParaRPr lang="en-US" altLang="en-US">
              <a:solidFill>
                <a:schemeClr val="bg1"/>
              </a:solidFill>
            </a:endParaRPr>
          </a:p>
          <a:p>
            <a:pPr>
              <a:lnSpc>
                <a:spcPct val="80000"/>
              </a:lnSpc>
            </a:pPr>
            <a:r>
              <a:rPr lang="en-US" altLang="en-US">
                <a:solidFill>
                  <a:schemeClr val="bg1"/>
                </a:solidFill>
              </a:rPr>
              <a:t>Policies</a:t>
            </a:r>
          </a:p>
          <a:p>
            <a:pPr>
              <a:lnSpc>
                <a:spcPct val="80000"/>
              </a:lnSpc>
            </a:pPr>
            <a:endParaRPr lang="en-US" altLang="en-US">
              <a:solidFill>
                <a:schemeClr val="bg1"/>
              </a:solidFill>
            </a:endParaRPr>
          </a:p>
          <a:p>
            <a:pPr>
              <a:lnSpc>
                <a:spcPct val="80000"/>
              </a:lnSpc>
            </a:pPr>
            <a:r>
              <a:rPr lang="en-US" altLang="en-US">
                <a:solidFill>
                  <a:schemeClr val="bg1"/>
                </a:solidFill>
              </a:rPr>
              <a:t>Resource Allocation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4" fill="hold" nodeType="afterEffect">
                                  <p:stCondLst>
                                    <p:cond delay="0"/>
                                  </p:stCondLst>
                                  <p:childTnLst>
                                    <p:set>
                                      <p:cBhvr>
                                        <p:cTn id="6" dur="1" fill="hold">
                                          <p:stCondLst>
                                            <p:cond delay="0"/>
                                          </p:stCondLst>
                                        </p:cTn>
                                        <p:tgtEl>
                                          <p:spTgt spid="210947">
                                            <p:txEl>
                                              <p:pRg st="0" end="0"/>
                                            </p:txEl>
                                          </p:spTgt>
                                        </p:tgtEl>
                                        <p:attrNameLst>
                                          <p:attrName>style.visibility</p:attrName>
                                        </p:attrNameLst>
                                      </p:cBhvr>
                                      <p:to>
                                        <p:strVal val="visible"/>
                                      </p:to>
                                    </p:set>
                                    <p:animEffect transition="in" filter="wipe(down)">
                                      <p:cBhvr>
                                        <p:cTn id="7" dur="500"/>
                                        <p:tgtEl>
                                          <p:spTgt spid="210947">
                                            <p:txEl>
                                              <p:pRg st="0" end="0"/>
                                            </p:txEl>
                                          </p:spTgt>
                                        </p:tgtEl>
                                      </p:cBhvr>
                                    </p:animEffect>
                                  </p:childTnLst>
                                </p:cTn>
                              </p:par>
                            </p:childTnLst>
                          </p:cTn>
                        </p:par>
                        <p:par>
                          <p:cTn id="8" fill="hold" nodeType="afterGroup">
                            <p:stCondLst>
                              <p:cond delay="500"/>
                            </p:stCondLst>
                            <p:childTnLst>
                              <p:par>
                                <p:cTn id="9" presetID="22" presetClass="entr" presetSubtype="4" fill="hold" nodeType="afterEffect">
                                  <p:stCondLst>
                                    <p:cond delay="0"/>
                                  </p:stCondLst>
                                  <p:childTnLst>
                                    <p:set>
                                      <p:cBhvr>
                                        <p:cTn id="10" dur="1" fill="hold">
                                          <p:stCondLst>
                                            <p:cond delay="0"/>
                                          </p:stCondLst>
                                        </p:cTn>
                                        <p:tgtEl>
                                          <p:spTgt spid="210947">
                                            <p:txEl>
                                              <p:pRg st="2" end="2"/>
                                            </p:txEl>
                                          </p:spTgt>
                                        </p:tgtEl>
                                        <p:attrNameLst>
                                          <p:attrName>style.visibility</p:attrName>
                                        </p:attrNameLst>
                                      </p:cBhvr>
                                      <p:to>
                                        <p:strVal val="visible"/>
                                      </p:to>
                                    </p:set>
                                    <p:animEffect transition="in" filter="wipe(down)">
                                      <p:cBhvr>
                                        <p:cTn id="11" dur="500"/>
                                        <p:tgtEl>
                                          <p:spTgt spid="210947">
                                            <p:txEl>
                                              <p:pRg st="2" end="2"/>
                                            </p:txEl>
                                          </p:spTgt>
                                        </p:tgtEl>
                                      </p:cBhvr>
                                    </p:animEffect>
                                  </p:childTnLst>
                                </p:cTn>
                              </p:par>
                            </p:childTnLst>
                          </p:cTn>
                        </p:par>
                        <p:par>
                          <p:cTn id="12" fill="hold" nodeType="afterGroup">
                            <p:stCondLst>
                              <p:cond delay="1000"/>
                            </p:stCondLst>
                            <p:childTnLst>
                              <p:par>
                                <p:cTn id="13" presetID="22" presetClass="entr" presetSubtype="4" fill="hold" nodeType="afterEffect">
                                  <p:stCondLst>
                                    <p:cond delay="0"/>
                                  </p:stCondLst>
                                  <p:childTnLst>
                                    <p:set>
                                      <p:cBhvr>
                                        <p:cTn id="14" dur="1" fill="hold">
                                          <p:stCondLst>
                                            <p:cond delay="0"/>
                                          </p:stCondLst>
                                        </p:cTn>
                                        <p:tgtEl>
                                          <p:spTgt spid="210947">
                                            <p:txEl>
                                              <p:pRg st="4" end="4"/>
                                            </p:txEl>
                                          </p:spTgt>
                                        </p:tgtEl>
                                        <p:attrNameLst>
                                          <p:attrName>style.visibility</p:attrName>
                                        </p:attrNameLst>
                                      </p:cBhvr>
                                      <p:to>
                                        <p:strVal val="visible"/>
                                      </p:to>
                                    </p:set>
                                    <p:animEffect transition="in" filter="wipe(down)">
                                      <p:cBhvr>
                                        <p:cTn id="15" dur="500"/>
                                        <p:tgtEl>
                                          <p:spTgt spid="210947">
                                            <p:txEl>
                                              <p:pRg st="4" end="4"/>
                                            </p:txEl>
                                          </p:spTgt>
                                        </p:tgtEl>
                                      </p:cBhvr>
                                    </p:animEffect>
                                  </p:childTnLst>
                                </p:cTn>
                              </p:par>
                            </p:childTnLst>
                          </p:cTn>
                        </p:par>
                        <p:par>
                          <p:cTn id="16" fill="hold" nodeType="afterGroup">
                            <p:stCondLst>
                              <p:cond delay="1500"/>
                            </p:stCondLst>
                            <p:childTnLst>
                              <p:par>
                                <p:cTn id="17" presetID="22" presetClass="entr" presetSubtype="4" fill="hold" nodeType="afterEffect">
                                  <p:stCondLst>
                                    <p:cond delay="0"/>
                                  </p:stCondLst>
                                  <p:childTnLst>
                                    <p:set>
                                      <p:cBhvr>
                                        <p:cTn id="18" dur="1" fill="hold">
                                          <p:stCondLst>
                                            <p:cond delay="0"/>
                                          </p:stCondLst>
                                        </p:cTn>
                                        <p:tgtEl>
                                          <p:spTgt spid="210947">
                                            <p:txEl>
                                              <p:pRg st="6" end="6"/>
                                            </p:txEl>
                                          </p:spTgt>
                                        </p:tgtEl>
                                        <p:attrNameLst>
                                          <p:attrName>style.visibility</p:attrName>
                                        </p:attrNameLst>
                                      </p:cBhvr>
                                      <p:to>
                                        <p:strVal val="visible"/>
                                      </p:to>
                                    </p:set>
                                    <p:animEffect transition="in" filter="wipe(down)">
                                      <p:cBhvr>
                                        <p:cTn id="19" dur="500"/>
                                        <p:tgtEl>
                                          <p:spTgt spid="21094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en-US"/>
              <a:t>Fred R. David</a:t>
            </a:r>
          </a:p>
          <a:p>
            <a:r>
              <a:rPr lang="en-US" altLang="en-US"/>
              <a:t>Prentice Hall</a:t>
            </a:r>
          </a:p>
        </p:txBody>
      </p:sp>
      <p:sp>
        <p:nvSpPr>
          <p:cNvPr id="6" name="Slide Number Placeholder 5"/>
          <p:cNvSpPr>
            <a:spLocks noGrp="1"/>
          </p:cNvSpPr>
          <p:nvPr>
            <p:ph type="sldNum" sz="quarter" idx="12"/>
          </p:nvPr>
        </p:nvSpPr>
        <p:spPr/>
        <p:txBody>
          <a:bodyPr/>
          <a:lstStyle/>
          <a:p>
            <a:r>
              <a:rPr lang="en-US" altLang="en-US"/>
              <a:t>Ch 7-</a:t>
            </a:r>
            <a:fld id="{B2DCAA20-E1D1-4C8C-8A50-7594128F37E1}" type="slidenum">
              <a:rPr lang="en-US" altLang="en-US"/>
              <a:pPr/>
              <a:t>20</a:t>
            </a:fld>
            <a:endParaRPr lang="en-US" altLang="en-US"/>
          </a:p>
        </p:txBody>
      </p:sp>
      <p:sp>
        <p:nvSpPr>
          <p:cNvPr id="1045506" name="Rectangle 2"/>
          <p:cNvSpPr>
            <a:spLocks noGrp="1" noChangeArrowheads="1"/>
          </p:cNvSpPr>
          <p:nvPr>
            <p:ph type="title"/>
          </p:nvPr>
        </p:nvSpPr>
        <p:spPr>
          <a:xfrm>
            <a:off x="687388" y="611188"/>
            <a:ext cx="7769225" cy="1139825"/>
          </a:xfrm>
          <a:ln/>
          <a:extLs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r>
              <a:rPr lang="en-US" altLang="en-US">
                <a:solidFill>
                  <a:schemeClr val="tx1"/>
                </a:solidFill>
              </a:rPr>
              <a:t>Annual Objectives</a:t>
            </a:r>
          </a:p>
        </p:txBody>
      </p:sp>
      <p:sp>
        <p:nvSpPr>
          <p:cNvPr id="1045507" name="Rectangle 3"/>
          <p:cNvSpPr>
            <a:spLocks noGrp="1" noChangeArrowheads="1"/>
          </p:cNvSpPr>
          <p:nvPr>
            <p:ph type="body" idx="1"/>
          </p:nvPr>
        </p:nvSpPr>
        <p:spPr>
          <a:xfrm>
            <a:off x="685800" y="2209800"/>
            <a:ext cx="7997825" cy="3733800"/>
          </a:xfrm>
          <a:noFill/>
          <a:ln/>
          <a:extLst>
            <a:ext uri="{909E8E84-426E-40DD-AFC4-6F175D3DCCD1}">
              <a14:hiddenFill xmlns:a14="http://schemas.microsoft.com/office/drawing/2010/main">
                <a:solidFill>
                  <a:srgbClr val="DBCBC7"/>
                </a:solidFill>
              </a14:hiddenFill>
            </a:ex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pPr marL="609600" indent="-609600">
              <a:buFontTx/>
              <a:buNone/>
            </a:pPr>
            <a:r>
              <a:rPr lang="en-US" altLang="en-US">
                <a:solidFill>
                  <a:schemeClr val="bg1"/>
                </a:solidFill>
                <a:effectLst>
                  <a:outerShdw blurRad="38100" dist="38100" dir="2700000" algn="tl">
                    <a:srgbClr val="000000"/>
                  </a:outerShdw>
                </a:effectLst>
              </a:rPr>
              <a:t>Objectives should state –</a:t>
            </a:r>
          </a:p>
          <a:p>
            <a:pPr marL="609600" indent="-609600">
              <a:buFontTx/>
              <a:buNone/>
            </a:pPr>
            <a:endParaRPr lang="en-US" altLang="en-US" i="1">
              <a:solidFill>
                <a:schemeClr val="bg1"/>
              </a:solidFill>
            </a:endParaRPr>
          </a:p>
          <a:p>
            <a:pPr marL="990600" lvl="1" indent="-533400"/>
            <a:r>
              <a:rPr lang="en-US" altLang="en-US">
                <a:solidFill>
                  <a:schemeClr val="bg1"/>
                </a:solidFill>
              </a:rPr>
              <a:t>Quantity</a:t>
            </a:r>
          </a:p>
          <a:p>
            <a:pPr marL="990600" lvl="1" indent="-533400"/>
            <a:r>
              <a:rPr lang="en-US" altLang="en-US">
                <a:solidFill>
                  <a:schemeClr val="bg1"/>
                </a:solidFill>
              </a:rPr>
              <a:t>Quality</a:t>
            </a:r>
          </a:p>
          <a:p>
            <a:pPr marL="990600" lvl="1" indent="-533400"/>
            <a:r>
              <a:rPr lang="en-US" altLang="en-US">
                <a:solidFill>
                  <a:schemeClr val="bg1"/>
                </a:solidFill>
              </a:rPr>
              <a:t>Cost</a:t>
            </a:r>
          </a:p>
          <a:p>
            <a:pPr marL="990600" lvl="1" indent="-533400"/>
            <a:r>
              <a:rPr lang="en-US" altLang="en-US">
                <a:solidFill>
                  <a:schemeClr val="bg1"/>
                </a:solidFill>
              </a:rPr>
              <a:t>Time</a:t>
            </a: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045507">
                                            <p:txEl>
                                              <p:pRg st="2" end="2"/>
                                            </p:txEl>
                                          </p:spTgt>
                                        </p:tgtEl>
                                        <p:attrNameLst>
                                          <p:attrName>style.visibility</p:attrName>
                                        </p:attrNameLst>
                                      </p:cBhvr>
                                      <p:to>
                                        <p:strVal val="visible"/>
                                      </p:to>
                                    </p:set>
                                    <p:animEffect transition="in" filter="dissolve">
                                      <p:cBhvr>
                                        <p:cTn id="7" dur="500"/>
                                        <p:tgtEl>
                                          <p:spTgt spid="1045507">
                                            <p:txEl>
                                              <p:pRg st="2" end="2"/>
                                            </p:txEl>
                                          </p:spTgt>
                                        </p:tgtEl>
                                      </p:cBhvr>
                                    </p:animEffect>
                                  </p:childTnLst>
                                </p:cTn>
                              </p:par>
                            </p:childTnLst>
                          </p:cTn>
                        </p:par>
                        <p:par>
                          <p:cTn id="8" fill="hold" nodeType="afterGroup">
                            <p:stCondLst>
                              <p:cond delay="500"/>
                            </p:stCondLst>
                            <p:childTnLst>
                              <p:par>
                                <p:cTn id="9" presetID="9" presetClass="entr" presetSubtype="0" fill="hold" nodeType="afterEffect">
                                  <p:stCondLst>
                                    <p:cond delay="0"/>
                                  </p:stCondLst>
                                  <p:childTnLst>
                                    <p:set>
                                      <p:cBhvr>
                                        <p:cTn id="10" dur="1" fill="hold">
                                          <p:stCondLst>
                                            <p:cond delay="0"/>
                                          </p:stCondLst>
                                        </p:cTn>
                                        <p:tgtEl>
                                          <p:spTgt spid="1045507">
                                            <p:txEl>
                                              <p:pRg st="3" end="3"/>
                                            </p:txEl>
                                          </p:spTgt>
                                        </p:tgtEl>
                                        <p:attrNameLst>
                                          <p:attrName>style.visibility</p:attrName>
                                        </p:attrNameLst>
                                      </p:cBhvr>
                                      <p:to>
                                        <p:strVal val="visible"/>
                                      </p:to>
                                    </p:set>
                                    <p:animEffect transition="in" filter="dissolve">
                                      <p:cBhvr>
                                        <p:cTn id="11" dur="500"/>
                                        <p:tgtEl>
                                          <p:spTgt spid="1045507">
                                            <p:txEl>
                                              <p:pRg st="3" end="3"/>
                                            </p:txEl>
                                          </p:spTgt>
                                        </p:tgtEl>
                                      </p:cBhvr>
                                    </p:animEffect>
                                  </p:childTnLst>
                                </p:cTn>
                              </p:par>
                            </p:childTnLst>
                          </p:cTn>
                        </p:par>
                        <p:par>
                          <p:cTn id="12" fill="hold" nodeType="afterGroup">
                            <p:stCondLst>
                              <p:cond delay="1000"/>
                            </p:stCondLst>
                            <p:childTnLst>
                              <p:par>
                                <p:cTn id="13" presetID="9" presetClass="entr" presetSubtype="0" fill="hold" nodeType="afterEffect">
                                  <p:stCondLst>
                                    <p:cond delay="0"/>
                                  </p:stCondLst>
                                  <p:childTnLst>
                                    <p:set>
                                      <p:cBhvr>
                                        <p:cTn id="14" dur="1" fill="hold">
                                          <p:stCondLst>
                                            <p:cond delay="0"/>
                                          </p:stCondLst>
                                        </p:cTn>
                                        <p:tgtEl>
                                          <p:spTgt spid="1045507">
                                            <p:txEl>
                                              <p:pRg st="4" end="4"/>
                                            </p:txEl>
                                          </p:spTgt>
                                        </p:tgtEl>
                                        <p:attrNameLst>
                                          <p:attrName>style.visibility</p:attrName>
                                        </p:attrNameLst>
                                      </p:cBhvr>
                                      <p:to>
                                        <p:strVal val="visible"/>
                                      </p:to>
                                    </p:set>
                                    <p:animEffect transition="in" filter="dissolve">
                                      <p:cBhvr>
                                        <p:cTn id="15" dur="500"/>
                                        <p:tgtEl>
                                          <p:spTgt spid="1045507">
                                            <p:txEl>
                                              <p:pRg st="4" end="4"/>
                                            </p:txEl>
                                          </p:spTgt>
                                        </p:tgtEl>
                                      </p:cBhvr>
                                    </p:animEffect>
                                  </p:childTnLst>
                                </p:cTn>
                              </p:par>
                            </p:childTnLst>
                          </p:cTn>
                        </p:par>
                        <p:par>
                          <p:cTn id="16" fill="hold" nodeType="afterGroup">
                            <p:stCondLst>
                              <p:cond delay="1500"/>
                            </p:stCondLst>
                            <p:childTnLst>
                              <p:par>
                                <p:cTn id="17" presetID="9" presetClass="entr" presetSubtype="0" fill="hold" nodeType="afterEffect">
                                  <p:stCondLst>
                                    <p:cond delay="0"/>
                                  </p:stCondLst>
                                  <p:childTnLst>
                                    <p:set>
                                      <p:cBhvr>
                                        <p:cTn id="18" dur="1" fill="hold">
                                          <p:stCondLst>
                                            <p:cond delay="0"/>
                                          </p:stCondLst>
                                        </p:cTn>
                                        <p:tgtEl>
                                          <p:spTgt spid="1045507">
                                            <p:txEl>
                                              <p:pRg st="5" end="5"/>
                                            </p:txEl>
                                          </p:spTgt>
                                        </p:tgtEl>
                                        <p:attrNameLst>
                                          <p:attrName>style.visibility</p:attrName>
                                        </p:attrNameLst>
                                      </p:cBhvr>
                                      <p:to>
                                        <p:strVal val="visible"/>
                                      </p:to>
                                    </p:set>
                                    <p:animEffect transition="in" filter="dissolve">
                                      <p:cBhvr>
                                        <p:cTn id="19" dur="500"/>
                                        <p:tgtEl>
                                          <p:spTgt spid="104550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en-US"/>
              <a:t>Fred R. David</a:t>
            </a:r>
          </a:p>
          <a:p>
            <a:r>
              <a:rPr lang="en-US" altLang="en-US"/>
              <a:t>Prentice Hall</a:t>
            </a:r>
          </a:p>
        </p:txBody>
      </p:sp>
      <p:sp>
        <p:nvSpPr>
          <p:cNvPr id="6" name="Slide Number Placeholder 5"/>
          <p:cNvSpPr>
            <a:spLocks noGrp="1"/>
          </p:cNvSpPr>
          <p:nvPr>
            <p:ph type="sldNum" sz="quarter" idx="12"/>
          </p:nvPr>
        </p:nvSpPr>
        <p:spPr/>
        <p:txBody>
          <a:bodyPr/>
          <a:lstStyle/>
          <a:p>
            <a:r>
              <a:rPr lang="en-US" altLang="en-US"/>
              <a:t>Ch 7-</a:t>
            </a:r>
            <a:fld id="{00C557D1-8DF6-4B51-9F02-146AF3B7F07A}" type="slidenum">
              <a:rPr lang="en-US" altLang="en-US"/>
              <a:pPr/>
              <a:t>21</a:t>
            </a:fld>
            <a:endParaRPr lang="en-US" altLang="en-US"/>
          </a:p>
        </p:txBody>
      </p:sp>
      <p:sp>
        <p:nvSpPr>
          <p:cNvPr id="1049602" name="Rectangle 2"/>
          <p:cNvSpPr>
            <a:spLocks noGrp="1" noChangeArrowheads="1"/>
          </p:cNvSpPr>
          <p:nvPr>
            <p:ph type="title"/>
          </p:nvPr>
        </p:nvSpPr>
        <p:spPr>
          <a:xfrm>
            <a:off x="687388" y="611188"/>
            <a:ext cx="7769225" cy="1139825"/>
          </a:xfrm>
          <a:ln/>
          <a:extLs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r>
              <a:rPr lang="en-US" altLang="en-US">
                <a:solidFill>
                  <a:schemeClr val="tx1"/>
                </a:solidFill>
              </a:rPr>
              <a:t>Policies</a:t>
            </a:r>
          </a:p>
        </p:txBody>
      </p:sp>
      <p:sp>
        <p:nvSpPr>
          <p:cNvPr id="1049603" name="Rectangle 3"/>
          <p:cNvSpPr>
            <a:spLocks noGrp="1" noChangeArrowheads="1"/>
          </p:cNvSpPr>
          <p:nvPr>
            <p:ph type="body" idx="1"/>
          </p:nvPr>
        </p:nvSpPr>
        <p:spPr>
          <a:xfrm>
            <a:off x="685800" y="2971800"/>
            <a:ext cx="7997825" cy="1981200"/>
          </a:xfrm>
          <a:noFill/>
          <a:ln/>
          <a:extLst>
            <a:ext uri="{909E8E84-426E-40DD-AFC4-6F175D3DCCD1}">
              <a14:hiddenFill xmlns:a14="http://schemas.microsoft.com/office/drawing/2010/main">
                <a:solidFill>
                  <a:srgbClr val="DBCBC7"/>
                </a:solidFill>
              </a14:hiddenFill>
            </a:ex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pPr marL="609600" indent="-609600">
              <a:buFontTx/>
              <a:buNone/>
            </a:pPr>
            <a:r>
              <a:rPr lang="en-US" altLang="en-US">
                <a:solidFill>
                  <a:schemeClr val="bg1"/>
                </a:solidFill>
                <a:effectLst>
                  <a:outerShdw blurRad="38100" dist="38100" dir="2700000" algn="tl">
                    <a:srgbClr val="000000"/>
                  </a:outerShdw>
                </a:effectLst>
              </a:rPr>
              <a:t>Policies facilitate solving recurring problems and guide the implementation of strategy</a:t>
            </a:r>
            <a:endParaRPr lang="en-US" altLang="en-US">
              <a:solidFill>
                <a:schemeClr val="bg1"/>
              </a:solidFill>
            </a:endParaRPr>
          </a:p>
        </p:txBody>
      </p:sp>
    </p:spTree>
  </p:cSld>
  <p:clrMapOvr>
    <a:masterClrMapping/>
  </p:clrMapOvr>
  <p:transition>
    <p:cover/>
  </p:transition>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en-US"/>
              <a:t>Fred R. David</a:t>
            </a:r>
          </a:p>
          <a:p>
            <a:r>
              <a:rPr lang="en-US" altLang="en-US"/>
              <a:t>Prentice Hall</a:t>
            </a:r>
          </a:p>
        </p:txBody>
      </p:sp>
      <p:sp>
        <p:nvSpPr>
          <p:cNvPr id="6" name="Slide Number Placeholder 5"/>
          <p:cNvSpPr>
            <a:spLocks noGrp="1"/>
          </p:cNvSpPr>
          <p:nvPr>
            <p:ph type="sldNum" sz="quarter" idx="12"/>
          </p:nvPr>
        </p:nvSpPr>
        <p:spPr/>
        <p:txBody>
          <a:bodyPr/>
          <a:lstStyle/>
          <a:p>
            <a:r>
              <a:rPr lang="en-US" altLang="en-US"/>
              <a:t>Ch 7-</a:t>
            </a:r>
            <a:fld id="{6698976A-AA21-4DDA-B724-6CEE328938BD}" type="slidenum">
              <a:rPr lang="en-US" altLang="en-US"/>
              <a:pPr/>
              <a:t>22</a:t>
            </a:fld>
            <a:endParaRPr lang="en-US" altLang="en-US"/>
          </a:p>
        </p:txBody>
      </p:sp>
      <p:sp>
        <p:nvSpPr>
          <p:cNvPr id="1051650" name="Rectangle 2"/>
          <p:cNvSpPr>
            <a:spLocks noGrp="1" noChangeArrowheads="1"/>
          </p:cNvSpPr>
          <p:nvPr>
            <p:ph type="title"/>
          </p:nvPr>
        </p:nvSpPr>
        <p:spPr>
          <a:xfrm>
            <a:off x="687388" y="611188"/>
            <a:ext cx="7769225" cy="1139825"/>
          </a:xfrm>
          <a:ln/>
          <a:extLs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r>
              <a:rPr lang="en-US" altLang="en-US">
                <a:solidFill>
                  <a:schemeClr val="tx1"/>
                </a:solidFill>
              </a:rPr>
              <a:t>Policies</a:t>
            </a:r>
          </a:p>
        </p:txBody>
      </p:sp>
      <p:sp>
        <p:nvSpPr>
          <p:cNvPr id="1051651" name="Rectangle 3"/>
          <p:cNvSpPr>
            <a:spLocks noGrp="1" noChangeArrowheads="1"/>
          </p:cNvSpPr>
          <p:nvPr>
            <p:ph type="body" idx="1"/>
          </p:nvPr>
        </p:nvSpPr>
        <p:spPr>
          <a:xfrm>
            <a:off x="685800" y="2209800"/>
            <a:ext cx="7997825" cy="3733800"/>
          </a:xfrm>
          <a:noFill/>
          <a:ln/>
          <a:extLst>
            <a:ext uri="{909E8E84-426E-40DD-AFC4-6F175D3DCCD1}">
              <a14:hiddenFill xmlns:a14="http://schemas.microsoft.com/office/drawing/2010/main">
                <a:solidFill>
                  <a:srgbClr val="DBCBC7"/>
                </a:solidFill>
              </a14:hiddenFill>
            </a:ex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pPr marL="609600" indent="-609600">
              <a:buFontTx/>
              <a:buNone/>
            </a:pPr>
            <a:r>
              <a:rPr lang="en-US" altLang="en-US">
                <a:solidFill>
                  <a:schemeClr val="bg1"/>
                </a:solidFill>
                <a:effectLst>
                  <a:outerShdw blurRad="38100" dist="38100" dir="2700000" algn="tl">
                    <a:srgbClr val="000000"/>
                  </a:outerShdw>
                </a:effectLst>
              </a:rPr>
              <a:t>Policies set –</a:t>
            </a:r>
          </a:p>
          <a:p>
            <a:pPr marL="609600" indent="-609600">
              <a:buFontTx/>
              <a:buNone/>
            </a:pPr>
            <a:endParaRPr lang="en-US" altLang="en-US">
              <a:solidFill>
                <a:schemeClr val="bg1"/>
              </a:solidFill>
            </a:endParaRPr>
          </a:p>
          <a:p>
            <a:pPr marL="990600" lvl="1" indent="-533400"/>
            <a:r>
              <a:rPr lang="en-US" altLang="en-US">
                <a:solidFill>
                  <a:schemeClr val="bg1"/>
                </a:solidFill>
              </a:rPr>
              <a:t>Boundaries</a:t>
            </a:r>
          </a:p>
          <a:p>
            <a:pPr marL="990600" lvl="1" indent="-533400"/>
            <a:r>
              <a:rPr lang="en-US" altLang="en-US">
                <a:solidFill>
                  <a:schemeClr val="bg1"/>
                </a:solidFill>
              </a:rPr>
              <a:t>Constraints</a:t>
            </a:r>
          </a:p>
          <a:p>
            <a:pPr marL="990600" lvl="1" indent="-533400"/>
            <a:r>
              <a:rPr lang="en-US" altLang="en-US">
                <a:solidFill>
                  <a:schemeClr val="bg1"/>
                </a:solidFill>
              </a:rPr>
              <a:t>limits</a:t>
            </a: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051651">
                                            <p:txEl>
                                              <p:pRg st="2" end="2"/>
                                            </p:txEl>
                                          </p:spTgt>
                                        </p:tgtEl>
                                        <p:attrNameLst>
                                          <p:attrName>style.visibility</p:attrName>
                                        </p:attrNameLst>
                                      </p:cBhvr>
                                      <p:to>
                                        <p:strVal val="visible"/>
                                      </p:to>
                                    </p:set>
                                    <p:anim calcmode="lin" valueType="num">
                                      <p:cBhvr additive="base">
                                        <p:cTn id="7" dur="500" fill="hold"/>
                                        <p:tgtEl>
                                          <p:spTgt spid="1051651">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51651">
                                            <p:txEl>
                                              <p:pRg st="2" end="2"/>
                                            </p:txEl>
                                          </p:spTgt>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nodeType="afterEffect">
                                  <p:stCondLst>
                                    <p:cond delay="0"/>
                                  </p:stCondLst>
                                  <p:childTnLst>
                                    <p:set>
                                      <p:cBhvr>
                                        <p:cTn id="11" dur="1" fill="hold">
                                          <p:stCondLst>
                                            <p:cond delay="0"/>
                                          </p:stCondLst>
                                        </p:cTn>
                                        <p:tgtEl>
                                          <p:spTgt spid="1051651">
                                            <p:txEl>
                                              <p:pRg st="3" end="3"/>
                                            </p:txEl>
                                          </p:spTgt>
                                        </p:tgtEl>
                                        <p:attrNameLst>
                                          <p:attrName>style.visibility</p:attrName>
                                        </p:attrNameLst>
                                      </p:cBhvr>
                                      <p:to>
                                        <p:strVal val="visible"/>
                                      </p:to>
                                    </p:set>
                                    <p:anim calcmode="lin" valueType="num">
                                      <p:cBhvr additive="base">
                                        <p:cTn id="12" dur="500" fill="hold"/>
                                        <p:tgtEl>
                                          <p:spTgt spid="1051651">
                                            <p:txEl>
                                              <p:pRg st="3" end="3"/>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051651">
                                            <p:txEl>
                                              <p:pRg st="3" end="3"/>
                                            </p:txEl>
                                          </p:spTgt>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000"/>
                            </p:stCondLst>
                            <p:childTnLst>
                              <p:par>
                                <p:cTn id="15" presetID="2" presetClass="entr" presetSubtype="4" fill="hold" nodeType="afterEffect">
                                  <p:stCondLst>
                                    <p:cond delay="0"/>
                                  </p:stCondLst>
                                  <p:childTnLst>
                                    <p:set>
                                      <p:cBhvr>
                                        <p:cTn id="16" dur="1" fill="hold">
                                          <p:stCondLst>
                                            <p:cond delay="0"/>
                                          </p:stCondLst>
                                        </p:cTn>
                                        <p:tgtEl>
                                          <p:spTgt spid="1051651">
                                            <p:txEl>
                                              <p:pRg st="4" end="4"/>
                                            </p:txEl>
                                          </p:spTgt>
                                        </p:tgtEl>
                                        <p:attrNameLst>
                                          <p:attrName>style.visibility</p:attrName>
                                        </p:attrNameLst>
                                      </p:cBhvr>
                                      <p:to>
                                        <p:strVal val="visible"/>
                                      </p:to>
                                    </p:set>
                                    <p:anim calcmode="lin" valueType="num">
                                      <p:cBhvr additive="base">
                                        <p:cTn id="17" dur="500" fill="hold"/>
                                        <p:tgtEl>
                                          <p:spTgt spid="1051651">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05165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en-US"/>
              <a:t>Fred R. David</a:t>
            </a:r>
          </a:p>
          <a:p>
            <a:r>
              <a:rPr lang="en-US" altLang="en-US"/>
              <a:t>Prentice Hall</a:t>
            </a:r>
          </a:p>
        </p:txBody>
      </p:sp>
      <p:sp>
        <p:nvSpPr>
          <p:cNvPr id="6" name="Slide Number Placeholder 5"/>
          <p:cNvSpPr>
            <a:spLocks noGrp="1"/>
          </p:cNvSpPr>
          <p:nvPr>
            <p:ph type="sldNum" sz="quarter" idx="12"/>
          </p:nvPr>
        </p:nvSpPr>
        <p:spPr/>
        <p:txBody>
          <a:bodyPr/>
          <a:lstStyle/>
          <a:p>
            <a:r>
              <a:rPr lang="en-US" altLang="en-US"/>
              <a:t>Ch 7-</a:t>
            </a:r>
            <a:fld id="{2E545EFC-5DF7-4BB8-BE4E-09A36DDBE3E8}" type="slidenum">
              <a:rPr lang="en-US" altLang="en-US"/>
              <a:pPr/>
              <a:t>23</a:t>
            </a:fld>
            <a:endParaRPr lang="en-US" altLang="en-US"/>
          </a:p>
        </p:txBody>
      </p:sp>
      <p:sp>
        <p:nvSpPr>
          <p:cNvPr id="1053698" name="Rectangle 2"/>
          <p:cNvSpPr>
            <a:spLocks noGrp="1" noChangeArrowheads="1"/>
          </p:cNvSpPr>
          <p:nvPr>
            <p:ph type="title"/>
          </p:nvPr>
        </p:nvSpPr>
        <p:spPr>
          <a:xfrm>
            <a:off x="685800" y="381000"/>
            <a:ext cx="7769225" cy="1139825"/>
          </a:xfrm>
          <a:ln/>
          <a:extLs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r>
              <a:rPr lang="en-US" altLang="en-US">
                <a:solidFill>
                  <a:schemeClr val="tx1"/>
                </a:solidFill>
              </a:rPr>
              <a:t>Policies</a:t>
            </a:r>
          </a:p>
        </p:txBody>
      </p:sp>
      <p:sp>
        <p:nvSpPr>
          <p:cNvPr id="1053699" name="Rectangle 3"/>
          <p:cNvSpPr>
            <a:spLocks noGrp="1" noChangeArrowheads="1"/>
          </p:cNvSpPr>
          <p:nvPr>
            <p:ph type="body" idx="1"/>
          </p:nvPr>
        </p:nvSpPr>
        <p:spPr>
          <a:xfrm>
            <a:off x="685800" y="1828800"/>
            <a:ext cx="7997825" cy="4419600"/>
          </a:xfrm>
          <a:noFill/>
          <a:ln/>
          <a:extLst>
            <a:ext uri="{909E8E84-426E-40DD-AFC4-6F175D3DCCD1}">
              <a14:hiddenFill xmlns:a14="http://schemas.microsoft.com/office/drawing/2010/main">
                <a:solidFill>
                  <a:srgbClr val="DBCBC7"/>
                </a:solidFill>
              </a14:hiddenFill>
            </a:ex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pPr marL="609600" indent="-609600">
              <a:lnSpc>
                <a:spcPct val="80000"/>
              </a:lnSpc>
              <a:buFontTx/>
              <a:buNone/>
            </a:pPr>
            <a:r>
              <a:rPr lang="en-US" altLang="en-US" sz="2800">
                <a:solidFill>
                  <a:schemeClr val="bg1"/>
                </a:solidFill>
                <a:effectLst>
                  <a:outerShdw blurRad="38100" dist="38100" dir="2700000" algn="tl">
                    <a:srgbClr val="000000"/>
                  </a:outerShdw>
                </a:effectLst>
              </a:rPr>
              <a:t>Example Issues requiring management policy --</a:t>
            </a:r>
          </a:p>
          <a:p>
            <a:pPr marL="609600" indent="-609600">
              <a:lnSpc>
                <a:spcPct val="80000"/>
              </a:lnSpc>
              <a:buFontTx/>
              <a:buNone/>
            </a:pPr>
            <a:endParaRPr lang="en-US" altLang="en-US" sz="2800">
              <a:solidFill>
                <a:schemeClr val="bg1"/>
              </a:solidFill>
            </a:endParaRPr>
          </a:p>
          <a:p>
            <a:pPr marL="990600" lvl="1" indent="-533400">
              <a:lnSpc>
                <a:spcPct val="80000"/>
              </a:lnSpc>
            </a:pPr>
            <a:r>
              <a:rPr lang="en-US" altLang="en-US" sz="2400">
                <a:solidFill>
                  <a:schemeClr val="bg1"/>
                </a:solidFill>
              </a:rPr>
              <a:t>To offer extensive or limited management development workshops and seminars</a:t>
            </a:r>
          </a:p>
          <a:p>
            <a:pPr marL="990600" lvl="1" indent="-533400">
              <a:lnSpc>
                <a:spcPct val="80000"/>
              </a:lnSpc>
            </a:pPr>
            <a:r>
              <a:rPr lang="en-US" altLang="en-US" sz="2400">
                <a:solidFill>
                  <a:schemeClr val="bg1"/>
                </a:solidFill>
              </a:rPr>
              <a:t>To centralize or decentralize employee-training activities</a:t>
            </a:r>
          </a:p>
          <a:p>
            <a:pPr marL="990600" lvl="1" indent="-533400">
              <a:lnSpc>
                <a:spcPct val="80000"/>
              </a:lnSpc>
            </a:pPr>
            <a:r>
              <a:rPr lang="en-US" altLang="en-US" sz="2400">
                <a:solidFill>
                  <a:schemeClr val="bg1"/>
                </a:solidFill>
              </a:rPr>
              <a:t>To recruit through employment agencies, college campuses, and/or newspapers</a:t>
            </a:r>
          </a:p>
          <a:p>
            <a:pPr marL="990600" lvl="1" indent="-533400">
              <a:lnSpc>
                <a:spcPct val="80000"/>
              </a:lnSpc>
            </a:pPr>
            <a:r>
              <a:rPr lang="en-US" altLang="en-US" sz="2400">
                <a:solidFill>
                  <a:schemeClr val="bg1"/>
                </a:solidFill>
              </a:rPr>
              <a:t>To promote from within or hire from the outside</a:t>
            </a:r>
          </a:p>
          <a:p>
            <a:pPr marL="990600" lvl="1" indent="-533400">
              <a:lnSpc>
                <a:spcPct val="80000"/>
              </a:lnSpc>
            </a:pPr>
            <a:r>
              <a:rPr lang="en-US" altLang="en-US" sz="2400">
                <a:solidFill>
                  <a:schemeClr val="bg1"/>
                </a:solidFill>
              </a:rPr>
              <a:t>To establish a high- or low-safety stock of inventory</a:t>
            </a:r>
          </a:p>
          <a:p>
            <a:pPr marL="990600" lvl="1" indent="-533400">
              <a:lnSpc>
                <a:spcPct val="80000"/>
              </a:lnSpc>
            </a:pPr>
            <a:r>
              <a:rPr lang="en-US" altLang="en-US" sz="2400">
                <a:solidFill>
                  <a:schemeClr val="bg1"/>
                </a:solidFill>
              </a:rPr>
              <a:t>To buy lease, or rent new production equipment</a:t>
            </a: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053699">
                                            <p:txEl>
                                              <p:pRg st="2" end="2"/>
                                            </p:txEl>
                                          </p:spTgt>
                                        </p:tgtEl>
                                        <p:attrNameLst>
                                          <p:attrName>style.visibility</p:attrName>
                                        </p:attrNameLst>
                                      </p:cBhvr>
                                      <p:to>
                                        <p:strVal val="visible"/>
                                      </p:to>
                                    </p:set>
                                    <p:anim calcmode="lin" valueType="num">
                                      <p:cBhvr additive="base">
                                        <p:cTn id="7" dur="500" fill="hold"/>
                                        <p:tgtEl>
                                          <p:spTgt spid="1053699">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53699">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053699">
                                            <p:txEl>
                                              <p:pRg st="3" end="3"/>
                                            </p:txEl>
                                          </p:spTgt>
                                        </p:tgtEl>
                                        <p:attrNameLst>
                                          <p:attrName>style.visibility</p:attrName>
                                        </p:attrNameLst>
                                      </p:cBhvr>
                                      <p:to>
                                        <p:strVal val="visible"/>
                                      </p:to>
                                    </p:set>
                                    <p:anim calcmode="lin" valueType="num">
                                      <p:cBhvr additive="base">
                                        <p:cTn id="11" dur="500" fill="hold"/>
                                        <p:tgtEl>
                                          <p:spTgt spid="1053699">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053699">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053699">
                                            <p:txEl>
                                              <p:pRg st="4" end="4"/>
                                            </p:txEl>
                                          </p:spTgt>
                                        </p:tgtEl>
                                        <p:attrNameLst>
                                          <p:attrName>style.visibility</p:attrName>
                                        </p:attrNameLst>
                                      </p:cBhvr>
                                      <p:to>
                                        <p:strVal val="visible"/>
                                      </p:to>
                                    </p:set>
                                    <p:anim calcmode="lin" valueType="num">
                                      <p:cBhvr additive="base">
                                        <p:cTn id="15" dur="500" fill="hold"/>
                                        <p:tgtEl>
                                          <p:spTgt spid="1053699">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053699">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053699">
                                            <p:txEl>
                                              <p:pRg st="5" end="5"/>
                                            </p:txEl>
                                          </p:spTgt>
                                        </p:tgtEl>
                                        <p:attrNameLst>
                                          <p:attrName>style.visibility</p:attrName>
                                        </p:attrNameLst>
                                      </p:cBhvr>
                                      <p:to>
                                        <p:strVal val="visible"/>
                                      </p:to>
                                    </p:set>
                                    <p:anim calcmode="lin" valueType="num">
                                      <p:cBhvr additive="base">
                                        <p:cTn id="19" dur="500" fill="hold"/>
                                        <p:tgtEl>
                                          <p:spTgt spid="1053699">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53699">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053699">
                                            <p:txEl>
                                              <p:pRg st="6" end="6"/>
                                            </p:txEl>
                                          </p:spTgt>
                                        </p:tgtEl>
                                        <p:attrNameLst>
                                          <p:attrName>style.visibility</p:attrName>
                                        </p:attrNameLst>
                                      </p:cBhvr>
                                      <p:to>
                                        <p:strVal val="visible"/>
                                      </p:to>
                                    </p:set>
                                    <p:anim calcmode="lin" valueType="num">
                                      <p:cBhvr additive="base">
                                        <p:cTn id="23" dur="500" fill="hold"/>
                                        <p:tgtEl>
                                          <p:spTgt spid="1053699">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053699">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053699">
                                            <p:txEl>
                                              <p:pRg st="7" end="7"/>
                                            </p:txEl>
                                          </p:spTgt>
                                        </p:tgtEl>
                                        <p:attrNameLst>
                                          <p:attrName>style.visibility</p:attrName>
                                        </p:attrNameLst>
                                      </p:cBhvr>
                                      <p:to>
                                        <p:strVal val="visible"/>
                                      </p:to>
                                    </p:set>
                                    <p:anim calcmode="lin" valueType="num">
                                      <p:cBhvr additive="base">
                                        <p:cTn id="27" dur="500" fill="hold"/>
                                        <p:tgtEl>
                                          <p:spTgt spid="1053699">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053699">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en-US"/>
              <a:t>Fred R. David</a:t>
            </a:r>
          </a:p>
          <a:p>
            <a:r>
              <a:rPr lang="en-US" altLang="en-US"/>
              <a:t>Prentice Hall</a:t>
            </a:r>
          </a:p>
        </p:txBody>
      </p:sp>
      <p:sp>
        <p:nvSpPr>
          <p:cNvPr id="6" name="Slide Number Placeholder 5"/>
          <p:cNvSpPr>
            <a:spLocks noGrp="1"/>
          </p:cNvSpPr>
          <p:nvPr>
            <p:ph type="sldNum" sz="quarter" idx="12"/>
          </p:nvPr>
        </p:nvSpPr>
        <p:spPr/>
        <p:txBody>
          <a:bodyPr/>
          <a:lstStyle/>
          <a:p>
            <a:r>
              <a:rPr lang="en-US" altLang="en-US"/>
              <a:t>Ch 7-</a:t>
            </a:r>
            <a:fld id="{51741274-EE4E-4656-A83A-8FA2D0609C3F}" type="slidenum">
              <a:rPr lang="en-US" altLang="en-US"/>
              <a:pPr/>
              <a:t>24</a:t>
            </a:fld>
            <a:endParaRPr lang="en-US" altLang="en-US"/>
          </a:p>
        </p:txBody>
      </p:sp>
      <p:sp>
        <p:nvSpPr>
          <p:cNvPr id="1055746" name="Rectangle 2"/>
          <p:cNvSpPr>
            <a:spLocks noGrp="1" noChangeArrowheads="1"/>
          </p:cNvSpPr>
          <p:nvPr>
            <p:ph type="title"/>
          </p:nvPr>
        </p:nvSpPr>
        <p:spPr>
          <a:xfrm>
            <a:off x="687388" y="611188"/>
            <a:ext cx="7769225" cy="1139825"/>
          </a:xfrm>
          <a:ln/>
          <a:extLs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r>
              <a:rPr lang="en-US" altLang="en-US">
                <a:solidFill>
                  <a:schemeClr val="tx1"/>
                </a:solidFill>
              </a:rPr>
              <a:t>Resource Allocation</a:t>
            </a:r>
          </a:p>
        </p:txBody>
      </p:sp>
      <p:sp>
        <p:nvSpPr>
          <p:cNvPr id="1055747" name="Rectangle 3"/>
          <p:cNvSpPr>
            <a:spLocks noGrp="1" noChangeArrowheads="1"/>
          </p:cNvSpPr>
          <p:nvPr>
            <p:ph type="body" idx="1"/>
          </p:nvPr>
        </p:nvSpPr>
        <p:spPr>
          <a:xfrm>
            <a:off x="685800" y="2209800"/>
            <a:ext cx="7997825" cy="3733800"/>
          </a:xfrm>
          <a:noFill/>
          <a:ln/>
          <a:extLst>
            <a:ext uri="{909E8E84-426E-40DD-AFC4-6F175D3DCCD1}">
              <a14:hiddenFill xmlns:a14="http://schemas.microsoft.com/office/drawing/2010/main">
                <a:solidFill>
                  <a:srgbClr val="DBCBC7"/>
                </a:solidFill>
              </a14:hiddenFill>
            </a:ex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pPr marL="609600" indent="-609600">
              <a:buFontTx/>
              <a:buNone/>
            </a:pPr>
            <a:r>
              <a:rPr lang="en-US" altLang="en-US">
                <a:solidFill>
                  <a:schemeClr val="bg1"/>
                </a:solidFill>
                <a:effectLst>
                  <a:outerShdw blurRad="38100" dist="38100" dir="2700000" algn="tl">
                    <a:srgbClr val="000000"/>
                  </a:outerShdw>
                </a:effectLst>
              </a:rPr>
              <a:t>Resource Allocation –</a:t>
            </a:r>
          </a:p>
          <a:p>
            <a:pPr marL="609600" indent="-609600">
              <a:buFontTx/>
              <a:buNone/>
            </a:pPr>
            <a:endParaRPr lang="en-US" altLang="en-US">
              <a:solidFill>
                <a:schemeClr val="bg1"/>
              </a:solidFill>
              <a:effectLst>
                <a:outerShdw blurRad="38100" dist="38100" dir="2700000" algn="tl">
                  <a:srgbClr val="000000"/>
                </a:outerShdw>
              </a:effectLst>
            </a:endParaRPr>
          </a:p>
          <a:p>
            <a:pPr marL="609600" indent="-609600">
              <a:buFontTx/>
              <a:buNone/>
            </a:pPr>
            <a:r>
              <a:rPr lang="en-US" altLang="en-US">
                <a:solidFill>
                  <a:schemeClr val="bg1"/>
                </a:solidFill>
                <a:effectLst>
                  <a:outerShdw blurRad="38100" dist="38100" dir="2700000" algn="tl">
                    <a:srgbClr val="000000"/>
                  </a:outerShdw>
                </a:effectLst>
              </a:rPr>
              <a:t>A central management activity that allows for strategy execution</a:t>
            </a:r>
            <a:endParaRPr lang="en-US" altLang="en-US">
              <a:solidFill>
                <a:schemeClr val="bg1"/>
              </a:solidFill>
            </a:endParaRPr>
          </a:p>
        </p:txBody>
      </p:sp>
    </p:spTree>
  </p:cSld>
  <p:clrMapOvr>
    <a:masterClrMapping/>
  </p:clrMapOvr>
  <p:transition>
    <p:cover/>
  </p:transition>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en-US"/>
              <a:t>Fred R. David</a:t>
            </a:r>
          </a:p>
          <a:p>
            <a:r>
              <a:rPr lang="en-US" altLang="en-US"/>
              <a:t>Prentice Hall</a:t>
            </a:r>
          </a:p>
        </p:txBody>
      </p:sp>
      <p:sp>
        <p:nvSpPr>
          <p:cNvPr id="6" name="Slide Number Placeholder 5"/>
          <p:cNvSpPr>
            <a:spLocks noGrp="1"/>
          </p:cNvSpPr>
          <p:nvPr>
            <p:ph type="sldNum" sz="quarter" idx="12"/>
          </p:nvPr>
        </p:nvSpPr>
        <p:spPr/>
        <p:txBody>
          <a:bodyPr/>
          <a:lstStyle/>
          <a:p>
            <a:r>
              <a:rPr lang="en-US" altLang="en-US"/>
              <a:t>Ch 7-</a:t>
            </a:r>
            <a:fld id="{701703E0-7A56-4DE5-9A00-EB2503E2C51E}" type="slidenum">
              <a:rPr lang="en-US" altLang="en-US"/>
              <a:pPr/>
              <a:t>25</a:t>
            </a:fld>
            <a:endParaRPr lang="en-US" altLang="en-US"/>
          </a:p>
        </p:txBody>
      </p:sp>
      <p:sp>
        <p:nvSpPr>
          <p:cNvPr id="1057794" name="Rectangle 2"/>
          <p:cNvSpPr>
            <a:spLocks noGrp="1" noChangeArrowheads="1"/>
          </p:cNvSpPr>
          <p:nvPr>
            <p:ph type="title"/>
          </p:nvPr>
        </p:nvSpPr>
        <p:spPr>
          <a:xfrm>
            <a:off x="687388" y="611188"/>
            <a:ext cx="7769225" cy="1139825"/>
          </a:xfrm>
          <a:ln/>
          <a:extLs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r>
              <a:rPr lang="en-US" altLang="en-US">
                <a:solidFill>
                  <a:schemeClr val="tx1"/>
                </a:solidFill>
              </a:rPr>
              <a:t>Resource Allocation</a:t>
            </a:r>
          </a:p>
        </p:txBody>
      </p:sp>
      <p:sp>
        <p:nvSpPr>
          <p:cNvPr id="1057795" name="Rectangle 3"/>
          <p:cNvSpPr>
            <a:spLocks noGrp="1" noChangeArrowheads="1"/>
          </p:cNvSpPr>
          <p:nvPr>
            <p:ph type="body" idx="1"/>
          </p:nvPr>
        </p:nvSpPr>
        <p:spPr>
          <a:xfrm>
            <a:off x="685800" y="2209800"/>
            <a:ext cx="7997825" cy="3733800"/>
          </a:xfrm>
          <a:noFill/>
          <a:ln/>
          <a:extLst>
            <a:ext uri="{909E8E84-426E-40DD-AFC4-6F175D3DCCD1}">
              <a14:hiddenFill xmlns:a14="http://schemas.microsoft.com/office/drawing/2010/main">
                <a:solidFill>
                  <a:srgbClr val="DBCBC7"/>
                </a:solidFill>
              </a14:hiddenFill>
            </a:ex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pPr marL="609600" indent="-609600">
              <a:buFontTx/>
              <a:buNone/>
            </a:pPr>
            <a:r>
              <a:rPr lang="en-US" altLang="en-US">
                <a:solidFill>
                  <a:schemeClr val="bg1"/>
                </a:solidFill>
                <a:effectLst>
                  <a:outerShdw blurRad="38100" dist="38100" dir="2700000" algn="tl">
                    <a:srgbClr val="000000"/>
                  </a:outerShdw>
                </a:effectLst>
              </a:rPr>
              <a:t>Four types of resources –</a:t>
            </a:r>
          </a:p>
          <a:p>
            <a:pPr marL="609600" indent="-609600">
              <a:buFontTx/>
              <a:buNone/>
            </a:pPr>
            <a:endParaRPr lang="en-US" altLang="en-US">
              <a:solidFill>
                <a:schemeClr val="bg1"/>
              </a:solidFill>
            </a:endParaRPr>
          </a:p>
          <a:p>
            <a:pPr marL="990600" lvl="1" indent="-533400">
              <a:buFontTx/>
              <a:buAutoNum type="arabicPeriod"/>
            </a:pPr>
            <a:r>
              <a:rPr lang="en-US" altLang="en-US">
                <a:solidFill>
                  <a:schemeClr val="bg1"/>
                </a:solidFill>
              </a:rPr>
              <a:t>Financial resources</a:t>
            </a:r>
          </a:p>
          <a:p>
            <a:pPr marL="990600" lvl="1" indent="-533400">
              <a:buFontTx/>
              <a:buAutoNum type="arabicPeriod"/>
            </a:pPr>
            <a:r>
              <a:rPr lang="en-US" altLang="en-US">
                <a:solidFill>
                  <a:schemeClr val="bg1"/>
                </a:solidFill>
              </a:rPr>
              <a:t>Physical resources</a:t>
            </a:r>
          </a:p>
          <a:p>
            <a:pPr marL="990600" lvl="1" indent="-533400">
              <a:buFontTx/>
              <a:buAutoNum type="arabicPeriod"/>
            </a:pPr>
            <a:r>
              <a:rPr lang="en-US" altLang="en-US">
                <a:solidFill>
                  <a:schemeClr val="bg1"/>
                </a:solidFill>
              </a:rPr>
              <a:t>Human resources</a:t>
            </a:r>
          </a:p>
          <a:p>
            <a:pPr marL="990600" lvl="1" indent="-533400">
              <a:buFontTx/>
              <a:buAutoNum type="arabicPeriod"/>
            </a:pPr>
            <a:r>
              <a:rPr lang="en-US" altLang="en-US">
                <a:solidFill>
                  <a:schemeClr val="bg1"/>
                </a:solidFill>
              </a:rPr>
              <a:t>Technological resources</a:t>
            </a: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057795">
                                            <p:txEl>
                                              <p:pRg st="2" end="2"/>
                                            </p:txEl>
                                          </p:spTgt>
                                        </p:tgtEl>
                                        <p:attrNameLst>
                                          <p:attrName>style.visibility</p:attrName>
                                        </p:attrNameLst>
                                      </p:cBhvr>
                                      <p:to>
                                        <p:strVal val="visible"/>
                                      </p:to>
                                    </p:set>
                                    <p:animEffect transition="in" filter="dissolve">
                                      <p:cBhvr>
                                        <p:cTn id="7" dur="500"/>
                                        <p:tgtEl>
                                          <p:spTgt spid="1057795">
                                            <p:txEl>
                                              <p:pRg st="2" end="2"/>
                                            </p:txEl>
                                          </p:spTgt>
                                        </p:tgtEl>
                                      </p:cBhvr>
                                    </p:animEffect>
                                  </p:childTnLst>
                                </p:cTn>
                              </p:par>
                            </p:childTnLst>
                          </p:cTn>
                        </p:par>
                        <p:par>
                          <p:cTn id="8" fill="hold" nodeType="afterGroup">
                            <p:stCondLst>
                              <p:cond delay="500"/>
                            </p:stCondLst>
                            <p:childTnLst>
                              <p:par>
                                <p:cTn id="9" presetID="9" presetClass="entr" presetSubtype="0" fill="hold" nodeType="afterEffect">
                                  <p:stCondLst>
                                    <p:cond delay="0"/>
                                  </p:stCondLst>
                                  <p:childTnLst>
                                    <p:set>
                                      <p:cBhvr>
                                        <p:cTn id="10" dur="1" fill="hold">
                                          <p:stCondLst>
                                            <p:cond delay="0"/>
                                          </p:stCondLst>
                                        </p:cTn>
                                        <p:tgtEl>
                                          <p:spTgt spid="1057795">
                                            <p:txEl>
                                              <p:pRg st="3" end="3"/>
                                            </p:txEl>
                                          </p:spTgt>
                                        </p:tgtEl>
                                        <p:attrNameLst>
                                          <p:attrName>style.visibility</p:attrName>
                                        </p:attrNameLst>
                                      </p:cBhvr>
                                      <p:to>
                                        <p:strVal val="visible"/>
                                      </p:to>
                                    </p:set>
                                    <p:animEffect transition="in" filter="dissolve">
                                      <p:cBhvr>
                                        <p:cTn id="11" dur="500"/>
                                        <p:tgtEl>
                                          <p:spTgt spid="1057795">
                                            <p:txEl>
                                              <p:pRg st="3" end="3"/>
                                            </p:txEl>
                                          </p:spTgt>
                                        </p:tgtEl>
                                      </p:cBhvr>
                                    </p:animEffect>
                                  </p:childTnLst>
                                </p:cTn>
                              </p:par>
                            </p:childTnLst>
                          </p:cTn>
                        </p:par>
                        <p:par>
                          <p:cTn id="12" fill="hold" nodeType="afterGroup">
                            <p:stCondLst>
                              <p:cond delay="1000"/>
                            </p:stCondLst>
                            <p:childTnLst>
                              <p:par>
                                <p:cTn id="13" presetID="9" presetClass="entr" presetSubtype="0" fill="hold" nodeType="afterEffect">
                                  <p:stCondLst>
                                    <p:cond delay="0"/>
                                  </p:stCondLst>
                                  <p:childTnLst>
                                    <p:set>
                                      <p:cBhvr>
                                        <p:cTn id="14" dur="1" fill="hold">
                                          <p:stCondLst>
                                            <p:cond delay="0"/>
                                          </p:stCondLst>
                                        </p:cTn>
                                        <p:tgtEl>
                                          <p:spTgt spid="1057795">
                                            <p:txEl>
                                              <p:pRg st="4" end="4"/>
                                            </p:txEl>
                                          </p:spTgt>
                                        </p:tgtEl>
                                        <p:attrNameLst>
                                          <p:attrName>style.visibility</p:attrName>
                                        </p:attrNameLst>
                                      </p:cBhvr>
                                      <p:to>
                                        <p:strVal val="visible"/>
                                      </p:to>
                                    </p:set>
                                    <p:animEffect transition="in" filter="dissolve">
                                      <p:cBhvr>
                                        <p:cTn id="15" dur="500"/>
                                        <p:tgtEl>
                                          <p:spTgt spid="1057795">
                                            <p:txEl>
                                              <p:pRg st="4" end="4"/>
                                            </p:txEl>
                                          </p:spTgt>
                                        </p:tgtEl>
                                      </p:cBhvr>
                                    </p:animEffect>
                                  </p:childTnLst>
                                </p:cTn>
                              </p:par>
                            </p:childTnLst>
                          </p:cTn>
                        </p:par>
                        <p:par>
                          <p:cTn id="16" fill="hold" nodeType="afterGroup">
                            <p:stCondLst>
                              <p:cond delay="1500"/>
                            </p:stCondLst>
                            <p:childTnLst>
                              <p:par>
                                <p:cTn id="17" presetID="9" presetClass="entr" presetSubtype="0" fill="hold" nodeType="afterEffect">
                                  <p:stCondLst>
                                    <p:cond delay="0"/>
                                  </p:stCondLst>
                                  <p:childTnLst>
                                    <p:set>
                                      <p:cBhvr>
                                        <p:cTn id="18" dur="1" fill="hold">
                                          <p:stCondLst>
                                            <p:cond delay="0"/>
                                          </p:stCondLst>
                                        </p:cTn>
                                        <p:tgtEl>
                                          <p:spTgt spid="1057795">
                                            <p:txEl>
                                              <p:pRg st="5" end="5"/>
                                            </p:txEl>
                                          </p:spTgt>
                                        </p:tgtEl>
                                        <p:attrNameLst>
                                          <p:attrName>style.visibility</p:attrName>
                                        </p:attrNameLst>
                                      </p:cBhvr>
                                      <p:to>
                                        <p:strVal val="visible"/>
                                      </p:to>
                                    </p:set>
                                    <p:animEffect transition="in" filter="dissolve">
                                      <p:cBhvr>
                                        <p:cTn id="19" dur="500"/>
                                        <p:tgtEl>
                                          <p:spTgt spid="105779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en-US"/>
              <a:t>Fred R. David</a:t>
            </a:r>
          </a:p>
          <a:p>
            <a:r>
              <a:rPr lang="en-US" altLang="en-US"/>
              <a:t>Prentice Hall</a:t>
            </a:r>
          </a:p>
        </p:txBody>
      </p:sp>
      <p:sp>
        <p:nvSpPr>
          <p:cNvPr id="6" name="Slide Number Placeholder 5"/>
          <p:cNvSpPr>
            <a:spLocks noGrp="1"/>
          </p:cNvSpPr>
          <p:nvPr>
            <p:ph type="sldNum" sz="quarter" idx="12"/>
          </p:nvPr>
        </p:nvSpPr>
        <p:spPr/>
        <p:txBody>
          <a:bodyPr/>
          <a:lstStyle/>
          <a:p>
            <a:r>
              <a:rPr lang="en-US" altLang="en-US"/>
              <a:t>Ch 7-</a:t>
            </a:r>
            <a:fld id="{CA4071C9-A920-40F4-9899-F7B44E52A443}" type="slidenum">
              <a:rPr lang="en-US" altLang="en-US"/>
              <a:pPr/>
              <a:t>26</a:t>
            </a:fld>
            <a:endParaRPr lang="en-US" altLang="en-US"/>
          </a:p>
        </p:txBody>
      </p:sp>
      <p:sp>
        <p:nvSpPr>
          <p:cNvPr id="689154" name="Rectangle 2"/>
          <p:cNvSpPr>
            <a:spLocks noGrp="1" noChangeArrowheads="1"/>
          </p:cNvSpPr>
          <p:nvPr>
            <p:ph type="title"/>
          </p:nvPr>
        </p:nvSpPr>
        <p:spPr>
          <a:xfrm>
            <a:off x="685800" y="304800"/>
            <a:ext cx="7769225" cy="1139825"/>
          </a:xfrm>
          <a:ln/>
          <a:extLs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r>
              <a:rPr lang="en-US" altLang="en-US">
                <a:solidFill>
                  <a:schemeClr val="tx1"/>
                </a:solidFill>
              </a:rPr>
              <a:t>Managing Conflict</a:t>
            </a:r>
          </a:p>
        </p:txBody>
      </p:sp>
      <p:sp>
        <p:nvSpPr>
          <p:cNvPr id="689155" name="Rectangle 3"/>
          <p:cNvSpPr>
            <a:spLocks noGrp="1" noChangeArrowheads="1"/>
          </p:cNvSpPr>
          <p:nvPr>
            <p:ph type="body" idx="1"/>
          </p:nvPr>
        </p:nvSpPr>
        <p:spPr>
          <a:xfrm>
            <a:off x="609600" y="2514600"/>
            <a:ext cx="7997825" cy="2819400"/>
          </a:xfrm>
          <a:noFill/>
          <a:ln/>
          <a:extLst>
            <a:ext uri="{909E8E84-426E-40DD-AFC4-6F175D3DCCD1}">
              <a14:hiddenFill xmlns:a14="http://schemas.microsoft.com/office/drawing/2010/main">
                <a:solidFill>
                  <a:srgbClr val="DBCBC7"/>
                </a:solidFill>
              </a14:hiddenFill>
            </a:ex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pPr>
              <a:buFontTx/>
              <a:buNone/>
            </a:pPr>
            <a:r>
              <a:rPr lang="en-US" altLang="en-US">
                <a:solidFill>
                  <a:schemeClr val="bg1"/>
                </a:solidFill>
                <a:effectLst>
                  <a:outerShdw blurRad="38100" dist="38100" dir="2700000" algn="tl">
                    <a:srgbClr val="000000"/>
                  </a:outerShdw>
                </a:effectLst>
              </a:rPr>
              <a:t>Conflict –</a:t>
            </a:r>
          </a:p>
          <a:p>
            <a:pPr>
              <a:buFontTx/>
              <a:buNone/>
            </a:pPr>
            <a:endParaRPr lang="en-US" altLang="en-US" i="1">
              <a:solidFill>
                <a:schemeClr val="bg1"/>
              </a:solidFill>
            </a:endParaRPr>
          </a:p>
          <a:p>
            <a:pPr>
              <a:buFontTx/>
              <a:buNone/>
            </a:pPr>
            <a:r>
              <a:rPr lang="en-US" altLang="en-US" i="1">
                <a:solidFill>
                  <a:schemeClr val="bg1"/>
                </a:solidFill>
              </a:rPr>
              <a:t>Disagreement between two or more parties on one or more issues</a:t>
            </a: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89155">
                                            <p:txEl>
                                              <p:pRg st="0" end="0"/>
                                            </p:txEl>
                                          </p:spTgt>
                                        </p:tgtEl>
                                        <p:attrNameLst>
                                          <p:attrName>style.visibility</p:attrName>
                                        </p:attrNameLst>
                                      </p:cBhvr>
                                      <p:to>
                                        <p:strVal val="visible"/>
                                      </p:to>
                                    </p:set>
                                    <p:animEffect transition="in" filter="dissolve">
                                      <p:cBhvr>
                                        <p:cTn id="7" dur="500"/>
                                        <p:tgtEl>
                                          <p:spTgt spid="6891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89155">
                                            <p:txEl>
                                              <p:pRg st="2" end="2"/>
                                            </p:txEl>
                                          </p:spTgt>
                                        </p:tgtEl>
                                        <p:attrNameLst>
                                          <p:attrName>style.visibility</p:attrName>
                                        </p:attrNameLst>
                                      </p:cBhvr>
                                      <p:to>
                                        <p:strVal val="visible"/>
                                      </p:to>
                                    </p:set>
                                    <p:animEffect transition="in" filter="dissolve">
                                      <p:cBhvr>
                                        <p:cTn id="12" dur="500"/>
                                        <p:tgtEl>
                                          <p:spTgt spid="6891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9155"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en-US"/>
              <a:t>Fred R. David</a:t>
            </a:r>
          </a:p>
          <a:p>
            <a:r>
              <a:rPr lang="en-US" altLang="en-US"/>
              <a:t>Prentice Hall</a:t>
            </a:r>
          </a:p>
        </p:txBody>
      </p:sp>
      <p:sp>
        <p:nvSpPr>
          <p:cNvPr id="6" name="Slide Number Placeholder 5"/>
          <p:cNvSpPr>
            <a:spLocks noGrp="1"/>
          </p:cNvSpPr>
          <p:nvPr>
            <p:ph type="sldNum" sz="quarter" idx="12"/>
          </p:nvPr>
        </p:nvSpPr>
        <p:spPr/>
        <p:txBody>
          <a:bodyPr/>
          <a:lstStyle/>
          <a:p>
            <a:r>
              <a:rPr lang="en-US" altLang="en-US"/>
              <a:t>Ch 7-</a:t>
            </a:r>
            <a:fld id="{2FC80B69-47E7-424B-A1AC-13F3EC296649}" type="slidenum">
              <a:rPr lang="en-US" altLang="en-US"/>
              <a:pPr/>
              <a:t>27</a:t>
            </a:fld>
            <a:endParaRPr lang="en-US" altLang="en-US"/>
          </a:p>
        </p:txBody>
      </p:sp>
      <p:sp>
        <p:nvSpPr>
          <p:cNvPr id="1059842" name="Rectangle 2"/>
          <p:cNvSpPr>
            <a:spLocks noGrp="1" noChangeArrowheads="1"/>
          </p:cNvSpPr>
          <p:nvPr>
            <p:ph type="title"/>
          </p:nvPr>
        </p:nvSpPr>
        <p:spPr>
          <a:xfrm>
            <a:off x="685800" y="304800"/>
            <a:ext cx="7769225" cy="1139825"/>
          </a:xfrm>
          <a:ln/>
          <a:extLs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r>
              <a:rPr lang="en-US" altLang="en-US">
                <a:solidFill>
                  <a:schemeClr val="tx1"/>
                </a:solidFill>
              </a:rPr>
              <a:t>Managing Conflict</a:t>
            </a:r>
          </a:p>
        </p:txBody>
      </p:sp>
      <p:sp>
        <p:nvSpPr>
          <p:cNvPr id="1059843" name="Rectangle 3"/>
          <p:cNvSpPr>
            <a:spLocks noGrp="1" noChangeArrowheads="1"/>
          </p:cNvSpPr>
          <p:nvPr>
            <p:ph type="body" idx="1"/>
          </p:nvPr>
        </p:nvSpPr>
        <p:spPr>
          <a:xfrm>
            <a:off x="609600" y="2514600"/>
            <a:ext cx="7997825" cy="2819400"/>
          </a:xfrm>
          <a:noFill/>
          <a:ln/>
          <a:extLst>
            <a:ext uri="{909E8E84-426E-40DD-AFC4-6F175D3DCCD1}">
              <a14:hiddenFill xmlns:a14="http://schemas.microsoft.com/office/drawing/2010/main">
                <a:solidFill>
                  <a:srgbClr val="DBCBC7"/>
                </a:solidFill>
              </a14:hiddenFill>
            </a:ex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pPr>
              <a:lnSpc>
                <a:spcPct val="90000"/>
              </a:lnSpc>
            </a:pPr>
            <a:r>
              <a:rPr lang="en-US" altLang="en-US">
                <a:solidFill>
                  <a:schemeClr val="bg1"/>
                </a:solidFill>
                <a:effectLst>
                  <a:outerShdw blurRad="38100" dist="38100" dir="2700000" algn="tl">
                    <a:srgbClr val="000000"/>
                  </a:outerShdw>
                </a:effectLst>
              </a:rPr>
              <a:t>Conflict is not always “bad”</a:t>
            </a:r>
          </a:p>
          <a:p>
            <a:pPr>
              <a:lnSpc>
                <a:spcPct val="90000"/>
              </a:lnSpc>
            </a:pPr>
            <a:r>
              <a:rPr lang="en-US" altLang="en-US">
                <a:solidFill>
                  <a:schemeClr val="bg1"/>
                </a:solidFill>
                <a:effectLst>
                  <a:outerShdw blurRad="38100" dist="38100" dir="2700000" algn="tl">
                    <a:srgbClr val="000000"/>
                  </a:outerShdw>
                </a:effectLst>
              </a:rPr>
              <a:t>Absence of conflict</a:t>
            </a:r>
          </a:p>
          <a:p>
            <a:pPr lvl="1">
              <a:lnSpc>
                <a:spcPct val="90000"/>
              </a:lnSpc>
            </a:pPr>
            <a:r>
              <a:rPr lang="en-US" altLang="en-US">
                <a:solidFill>
                  <a:schemeClr val="bg1"/>
                </a:solidFill>
                <a:effectLst>
                  <a:outerShdw blurRad="38100" dist="38100" dir="2700000" algn="tl">
                    <a:srgbClr val="000000"/>
                  </a:outerShdw>
                </a:effectLst>
              </a:rPr>
              <a:t>Signal indifference or apathy</a:t>
            </a:r>
          </a:p>
          <a:p>
            <a:pPr>
              <a:lnSpc>
                <a:spcPct val="90000"/>
              </a:lnSpc>
            </a:pPr>
            <a:r>
              <a:rPr lang="en-US" altLang="en-US">
                <a:solidFill>
                  <a:schemeClr val="bg1"/>
                </a:solidFill>
                <a:effectLst>
                  <a:outerShdw blurRad="38100" dist="38100" dir="2700000" algn="tl">
                    <a:srgbClr val="000000"/>
                  </a:outerShdw>
                </a:effectLst>
              </a:rPr>
              <a:t>Can energize opposing groups to action</a:t>
            </a:r>
          </a:p>
          <a:p>
            <a:pPr>
              <a:lnSpc>
                <a:spcPct val="90000"/>
              </a:lnSpc>
            </a:pPr>
            <a:r>
              <a:rPr lang="en-US" altLang="en-US">
                <a:solidFill>
                  <a:schemeClr val="bg1"/>
                </a:solidFill>
                <a:effectLst>
                  <a:outerShdw blurRad="38100" dist="38100" dir="2700000" algn="tl">
                    <a:srgbClr val="000000"/>
                  </a:outerShdw>
                </a:effectLst>
              </a:rPr>
              <a:t>May help managers identify problems</a:t>
            </a:r>
            <a:endParaRPr lang="en-US" altLang="en-US" i="1">
              <a:solidFill>
                <a:schemeClr val="bg1"/>
              </a:solidFill>
            </a:endParaRP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59843">
                                            <p:txEl>
                                              <p:pRg st="0" end="0"/>
                                            </p:txEl>
                                          </p:spTgt>
                                        </p:tgtEl>
                                        <p:attrNameLst>
                                          <p:attrName>style.visibility</p:attrName>
                                        </p:attrNameLst>
                                      </p:cBhvr>
                                      <p:to>
                                        <p:strVal val="visible"/>
                                      </p:to>
                                    </p:set>
                                    <p:animEffect transition="in" filter="dissolve">
                                      <p:cBhvr>
                                        <p:cTn id="7" dur="500"/>
                                        <p:tgtEl>
                                          <p:spTgt spid="10598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59843">
                                            <p:txEl>
                                              <p:pRg st="1" end="1"/>
                                            </p:txEl>
                                          </p:spTgt>
                                        </p:tgtEl>
                                        <p:attrNameLst>
                                          <p:attrName>style.visibility</p:attrName>
                                        </p:attrNameLst>
                                      </p:cBhvr>
                                      <p:to>
                                        <p:strVal val="visible"/>
                                      </p:to>
                                    </p:set>
                                    <p:animEffect transition="in" filter="dissolve">
                                      <p:cBhvr>
                                        <p:cTn id="12" dur="500"/>
                                        <p:tgtEl>
                                          <p:spTgt spid="1059843">
                                            <p:txEl>
                                              <p:pRg st="1" end="1"/>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1059843">
                                            <p:txEl>
                                              <p:pRg st="2" end="2"/>
                                            </p:txEl>
                                          </p:spTgt>
                                        </p:tgtEl>
                                        <p:attrNameLst>
                                          <p:attrName>style.visibility</p:attrName>
                                        </p:attrNameLst>
                                      </p:cBhvr>
                                      <p:to>
                                        <p:strVal val="visible"/>
                                      </p:to>
                                    </p:set>
                                    <p:animEffect transition="in" filter="dissolve">
                                      <p:cBhvr>
                                        <p:cTn id="15" dur="500"/>
                                        <p:tgtEl>
                                          <p:spTgt spid="1059843">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1059843">
                                            <p:txEl>
                                              <p:pRg st="3" end="3"/>
                                            </p:txEl>
                                          </p:spTgt>
                                        </p:tgtEl>
                                        <p:attrNameLst>
                                          <p:attrName>style.visibility</p:attrName>
                                        </p:attrNameLst>
                                      </p:cBhvr>
                                      <p:to>
                                        <p:strVal val="visible"/>
                                      </p:to>
                                    </p:set>
                                    <p:animEffect transition="in" filter="dissolve">
                                      <p:cBhvr>
                                        <p:cTn id="20" dur="500"/>
                                        <p:tgtEl>
                                          <p:spTgt spid="1059843">
                                            <p:txEl>
                                              <p:pRg st="3" end="3"/>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1059843">
                                            <p:txEl>
                                              <p:pRg st="4" end="4"/>
                                            </p:txEl>
                                          </p:spTgt>
                                        </p:tgtEl>
                                        <p:attrNameLst>
                                          <p:attrName>style.visibility</p:attrName>
                                        </p:attrNameLst>
                                      </p:cBhvr>
                                      <p:to>
                                        <p:strVal val="visible"/>
                                      </p:to>
                                    </p:set>
                                    <p:animEffect transition="in" filter="dissolve">
                                      <p:cBhvr>
                                        <p:cTn id="25" dur="500"/>
                                        <p:tgtEl>
                                          <p:spTgt spid="105984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9843"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en-US"/>
              <a:t>Fred R. David</a:t>
            </a:r>
          </a:p>
          <a:p>
            <a:r>
              <a:rPr lang="en-US" altLang="en-US"/>
              <a:t>Prentice Hall</a:t>
            </a:r>
          </a:p>
        </p:txBody>
      </p:sp>
      <p:sp>
        <p:nvSpPr>
          <p:cNvPr id="6" name="Slide Number Placeholder 5"/>
          <p:cNvSpPr>
            <a:spLocks noGrp="1"/>
          </p:cNvSpPr>
          <p:nvPr>
            <p:ph type="sldNum" sz="quarter" idx="12"/>
          </p:nvPr>
        </p:nvSpPr>
        <p:spPr/>
        <p:txBody>
          <a:bodyPr/>
          <a:lstStyle/>
          <a:p>
            <a:r>
              <a:rPr lang="en-US" altLang="en-US"/>
              <a:t>Ch 7-</a:t>
            </a:r>
            <a:fld id="{92CA207F-8F69-40FD-9B23-5877696969BD}" type="slidenum">
              <a:rPr lang="en-US" altLang="en-US"/>
              <a:pPr/>
              <a:t>28</a:t>
            </a:fld>
            <a:endParaRPr lang="en-US" altLang="en-US"/>
          </a:p>
        </p:txBody>
      </p:sp>
      <p:sp>
        <p:nvSpPr>
          <p:cNvPr id="1061890" name="Rectangle 2"/>
          <p:cNvSpPr>
            <a:spLocks noGrp="1" noChangeArrowheads="1"/>
          </p:cNvSpPr>
          <p:nvPr>
            <p:ph type="title"/>
          </p:nvPr>
        </p:nvSpPr>
        <p:spPr>
          <a:xfrm>
            <a:off x="685800" y="304800"/>
            <a:ext cx="7769225" cy="1139825"/>
          </a:xfrm>
          <a:ln/>
          <a:extLs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r>
              <a:rPr lang="en-US" altLang="en-US">
                <a:solidFill>
                  <a:schemeClr val="tx1"/>
                </a:solidFill>
              </a:rPr>
              <a:t>Managing Conflict</a:t>
            </a:r>
          </a:p>
        </p:txBody>
      </p:sp>
      <p:sp>
        <p:nvSpPr>
          <p:cNvPr id="1061891" name="Rectangle 3"/>
          <p:cNvSpPr>
            <a:spLocks noGrp="1" noChangeArrowheads="1"/>
          </p:cNvSpPr>
          <p:nvPr>
            <p:ph type="body" idx="1"/>
          </p:nvPr>
        </p:nvSpPr>
        <p:spPr>
          <a:xfrm>
            <a:off x="609600" y="2514600"/>
            <a:ext cx="7997825" cy="2819400"/>
          </a:xfrm>
          <a:noFill/>
          <a:ln/>
          <a:extLst>
            <a:ext uri="{909E8E84-426E-40DD-AFC4-6F175D3DCCD1}">
              <a14:hiddenFill xmlns:a14="http://schemas.microsoft.com/office/drawing/2010/main">
                <a:solidFill>
                  <a:srgbClr val="DBCBC7"/>
                </a:solidFill>
              </a14:hiddenFill>
            </a:ex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pPr>
              <a:buFontTx/>
              <a:buNone/>
            </a:pPr>
            <a:r>
              <a:rPr lang="en-US" altLang="en-US">
                <a:solidFill>
                  <a:schemeClr val="bg1"/>
                </a:solidFill>
              </a:rPr>
              <a:t>Conflict Management and Resolution</a:t>
            </a:r>
          </a:p>
          <a:p>
            <a:pPr>
              <a:buFontTx/>
              <a:buNone/>
            </a:pPr>
            <a:endParaRPr lang="en-US" altLang="en-US">
              <a:solidFill>
                <a:schemeClr val="bg1"/>
              </a:solidFill>
            </a:endParaRPr>
          </a:p>
          <a:p>
            <a:pPr lvl="1"/>
            <a:r>
              <a:rPr lang="en-US" altLang="en-US">
                <a:solidFill>
                  <a:schemeClr val="bg1"/>
                </a:solidFill>
              </a:rPr>
              <a:t>Avoidance</a:t>
            </a:r>
          </a:p>
          <a:p>
            <a:pPr lvl="1"/>
            <a:r>
              <a:rPr lang="en-US" altLang="en-US">
                <a:solidFill>
                  <a:schemeClr val="bg1"/>
                </a:solidFill>
              </a:rPr>
              <a:t>Defusion</a:t>
            </a:r>
          </a:p>
          <a:p>
            <a:pPr lvl="1"/>
            <a:r>
              <a:rPr lang="en-US" altLang="en-US">
                <a:solidFill>
                  <a:schemeClr val="bg1"/>
                </a:solidFill>
              </a:rPr>
              <a:t>Confrontation</a:t>
            </a: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61891">
                                            <p:txEl>
                                              <p:pRg st="0" end="0"/>
                                            </p:txEl>
                                          </p:spTgt>
                                        </p:tgtEl>
                                        <p:attrNameLst>
                                          <p:attrName>style.visibility</p:attrName>
                                        </p:attrNameLst>
                                      </p:cBhvr>
                                      <p:to>
                                        <p:strVal val="visible"/>
                                      </p:to>
                                    </p:set>
                                    <p:animEffect transition="in" filter="dissolve">
                                      <p:cBhvr>
                                        <p:cTn id="7" dur="500"/>
                                        <p:tgtEl>
                                          <p:spTgt spid="1061891">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061891">
                                            <p:txEl>
                                              <p:pRg st="2" end="2"/>
                                            </p:txEl>
                                          </p:spTgt>
                                        </p:tgtEl>
                                        <p:attrNameLst>
                                          <p:attrName>style.visibility</p:attrName>
                                        </p:attrNameLst>
                                      </p:cBhvr>
                                      <p:to>
                                        <p:strVal val="visible"/>
                                      </p:to>
                                    </p:set>
                                    <p:animEffect transition="in" filter="dissolve">
                                      <p:cBhvr>
                                        <p:cTn id="10" dur="500"/>
                                        <p:tgtEl>
                                          <p:spTgt spid="1061891">
                                            <p:txEl>
                                              <p:pRg st="2" end="2"/>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1061891">
                                            <p:txEl>
                                              <p:pRg st="3" end="3"/>
                                            </p:txEl>
                                          </p:spTgt>
                                        </p:tgtEl>
                                        <p:attrNameLst>
                                          <p:attrName>style.visibility</p:attrName>
                                        </p:attrNameLst>
                                      </p:cBhvr>
                                      <p:to>
                                        <p:strVal val="visible"/>
                                      </p:to>
                                    </p:set>
                                    <p:animEffect transition="in" filter="dissolve">
                                      <p:cBhvr>
                                        <p:cTn id="13" dur="500"/>
                                        <p:tgtEl>
                                          <p:spTgt spid="1061891">
                                            <p:txEl>
                                              <p:pRg st="3" end="3"/>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1061891">
                                            <p:txEl>
                                              <p:pRg st="4" end="4"/>
                                            </p:txEl>
                                          </p:spTgt>
                                        </p:tgtEl>
                                        <p:attrNameLst>
                                          <p:attrName>style.visibility</p:attrName>
                                        </p:attrNameLst>
                                      </p:cBhvr>
                                      <p:to>
                                        <p:strVal val="visible"/>
                                      </p:to>
                                    </p:set>
                                    <p:animEffect transition="in" filter="dissolve">
                                      <p:cBhvr>
                                        <p:cTn id="16" dur="500"/>
                                        <p:tgtEl>
                                          <p:spTgt spid="106189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1891"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ltLang="en-US"/>
              <a:t>Fred R. David</a:t>
            </a:r>
          </a:p>
          <a:p>
            <a:r>
              <a:rPr lang="en-US" altLang="en-US"/>
              <a:t>Prentice Hall</a:t>
            </a:r>
          </a:p>
        </p:txBody>
      </p:sp>
      <p:sp>
        <p:nvSpPr>
          <p:cNvPr id="7" name="Slide Number Placeholder 5"/>
          <p:cNvSpPr>
            <a:spLocks noGrp="1"/>
          </p:cNvSpPr>
          <p:nvPr>
            <p:ph type="sldNum" sz="quarter" idx="12"/>
          </p:nvPr>
        </p:nvSpPr>
        <p:spPr/>
        <p:txBody>
          <a:bodyPr/>
          <a:lstStyle/>
          <a:p>
            <a:r>
              <a:rPr lang="en-US" altLang="en-US"/>
              <a:t>Ch 7-</a:t>
            </a:r>
            <a:fld id="{CDF05B82-6DD2-4D0B-95C2-FCDD8459E882}" type="slidenum">
              <a:rPr lang="en-US" altLang="en-US"/>
              <a:pPr/>
              <a:t>29</a:t>
            </a:fld>
            <a:endParaRPr lang="en-US" altLang="en-US"/>
          </a:p>
        </p:txBody>
      </p:sp>
      <p:sp>
        <p:nvSpPr>
          <p:cNvPr id="1063938" name="Rectangle 2"/>
          <p:cNvSpPr>
            <a:spLocks noGrp="1" noChangeArrowheads="1"/>
          </p:cNvSpPr>
          <p:nvPr>
            <p:ph type="title"/>
          </p:nvPr>
        </p:nvSpPr>
        <p:spPr>
          <a:xfrm>
            <a:off x="685800" y="304800"/>
            <a:ext cx="7769225" cy="1139825"/>
          </a:xfrm>
          <a:ln/>
          <a:extLs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r>
              <a:rPr lang="en-US" altLang="en-US" sz="4000">
                <a:solidFill>
                  <a:schemeClr val="tx1"/>
                </a:solidFill>
              </a:rPr>
              <a:t>Matching Structure with Strategy</a:t>
            </a:r>
          </a:p>
        </p:txBody>
      </p:sp>
      <p:sp>
        <p:nvSpPr>
          <p:cNvPr id="1063939" name="Rectangle 3"/>
          <p:cNvSpPr>
            <a:spLocks noGrp="1" noChangeArrowheads="1"/>
          </p:cNvSpPr>
          <p:nvPr>
            <p:ph type="body" idx="1"/>
          </p:nvPr>
        </p:nvSpPr>
        <p:spPr>
          <a:xfrm>
            <a:off x="609600" y="2514600"/>
            <a:ext cx="7997825" cy="3429000"/>
          </a:xfrm>
          <a:noFill/>
          <a:ln/>
          <a:extLst>
            <a:ext uri="{909E8E84-426E-40DD-AFC4-6F175D3DCCD1}">
              <a14:hiddenFill xmlns:a14="http://schemas.microsoft.com/office/drawing/2010/main">
                <a:solidFill>
                  <a:srgbClr val="DBCBC7"/>
                </a:solidFill>
              </a14:hiddenFill>
            </a:ex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pPr marL="609600" indent="-609600">
              <a:buFontTx/>
              <a:buNone/>
            </a:pPr>
            <a:r>
              <a:rPr lang="en-US" altLang="en-US" sz="2800">
                <a:solidFill>
                  <a:schemeClr val="bg1"/>
                </a:solidFill>
              </a:rPr>
              <a:t>Changes in Strategy         Changes in Structure</a:t>
            </a:r>
          </a:p>
          <a:p>
            <a:pPr marL="609600" indent="-609600">
              <a:buFontTx/>
              <a:buAutoNum type="arabicPeriod"/>
            </a:pPr>
            <a:endParaRPr lang="en-US" altLang="en-US" sz="2800">
              <a:solidFill>
                <a:schemeClr val="bg1"/>
              </a:solidFill>
            </a:endParaRPr>
          </a:p>
          <a:p>
            <a:pPr marL="609600" indent="-609600">
              <a:buFontTx/>
              <a:buAutoNum type="arabicPeriod"/>
            </a:pPr>
            <a:r>
              <a:rPr lang="en-US" altLang="en-US" sz="2800">
                <a:solidFill>
                  <a:schemeClr val="bg1"/>
                </a:solidFill>
              </a:rPr>
              <a:t>Structure largely dictates how objectives and policies will be established.</a:t>
            </a:r>
          </a:p>
          <a:p>
            <a:pPr marL="609600" indent="-609600">
              <a:buFontTx/>
              <a:buAutoNum type="arabicPeriod"/>
            </a:pPr>
            <a:endParaRPr lang="en-US" altLang="en-US" sz="2800">
              <a:solidFill>
                <a:schemeClr val="bg1"/>
              </a:solidFill>
            </a:endParaRPr>
          </a:p>
          <a:p>
            <a:pPr marL="609600" indent="-609600">
              <a:buFontTx/>
              <a:buAutoNum type="arabicPeriod"/>
            </a:pPr>
            <a:r>
              <a:rPr lang="en-US" altLang="en-US" sz="2800">
                <a:solidFill>
                  <a:schemeClr val="bg1"/>
                </a:solidFill>
              </a:rPr>
              <a:t>Structure dictates how resources will be allocated</a:t>
            </a:r>
          </a:p>
        </p:txBody>
      </p:sp>
      <p:sp>
        <p:nvSpPr>
          <p:cNvPr id="1063940" name="Line 4"/>
          <p:cNvSpPr>
            <a:spLocks noChangeShapeType="1"/>
          </p:cNvSpPr>
          <p:nvPr/>
        </p:nvSpPr>
        <p:spPr bwMode="auto">
          <a:xfrm>
            <a:off x="4191000" y="2819400"/>
            <a:ext cx="381000" cy="0"/>
          </a:xfrm>
          <a:prstGeom prst="line">
            <a:avLst/>
          </a:prstGeom>
          <a:noFill/>
          <a:ln w="12700">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endParaRPr lang="en-US"/>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63939">
                                            <p:txEl>
                                              <p:pRg st="0" end="0"/>
                                            </p:txEl>
                                          </p:spTgt>
                                        </p:tgtEl>
                                        <p:attrNameLst>
                                          <p:attrName>style.visibility</p:attrName>
                                        </p:attrNameLst>
                                      </p:cBhvr>
                                      <p:to>
                                        <p:strVal val="visible"/>
                                      </p:to>
                                    </p:set>
                                    <p:animEffect transition="in" filter="dissolve">
                                      <p:cBhvr>
                                        <p:cTn id="7" dur="500"/>
                                        <p:tgtEl>
                                          <p:spTgt spid="10639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63939">
                                            <p:txEl>
                                              <p:pRg st="2" end="2"/>
                                            </p:txEl>
                                          </p:spTgt>
                                        </p:tgtEl>
                                        <p:attrNameLst>
                                          <p:attrName>style.visibility</p:attrName>
                                        </p:attrNameLst>
                                      </p:cBhvr>
                                      <p:to>
                                        <p:strVal val="visible"/>
                                      </p:to>
                                    </p:set>
                                    <p:animEffect transition="in" filter="dissolve">
                                      <p:cBhvr>
                                        <p:cTn id="12" dur="500"/>
                                        <p:tgtEl>
                                          <p:spTgt spid="106393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63939">
                                            <p:txEl>
                                              <p:pRg st="4" end="4"/>
                                            </p:txEl>
                                          </p:spTgt>
                                        </p:tgtEl>
                                        <p:attrNameLst>
                                          <p:attrName>style.visibility</p:attrName>
                                        </p:attrNameLst>
                                      </p:cBhvr>
                                      <p:to>
                                        <p:strVal val="visible"/>
                                      </p:to>
                                    </p:set>
                                    <p:animEffect transition="in" filter="dissolve">
                                      <p:cBhvr>
                                        <p:cTn id="17" dur="500"/>
                                        <p:tgtEl>
                                          <p:spTgt spid="106393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3939"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en-US"/>
              <a:t>Fred R. David</a:t>
            </a:r>
          </a:p>
          <a:p>
            <a:r>
              <a:rPr lang="en-US" altLang="en-US"/>
              <a:t>Prentice Hall</a:t>
            </a:r>
          </a:p>
        </p:txBody>
      </p:sp>
      <p:sp>
        <p:nvSpPr>
          <p:cNvPr id="6" name="Slide Number Placeholder 5"/>
          <p:cNvSpPr>
            <a:spLocks noGrp="1"/>
          </p:cNvSpPr>
          <p:nvPr>
            <p:ph type="sldNum" sz="quarter" idx="12"/>
          </p:nvPr>
        </p:nvSpPr>
        <p:spPr/>
        <p:txBody>
          <a:bodyPr/>
          <a:lstStyle/>
          <a:p>
            <a:r>
              <a:rPr lang="en-US" altLang="en-US"/>
              <a:t>Ch 7-</a:t>
            </a:r>
            <a:fld id="{156052BD-CB55-403F-98B3-D631F0AFF4F1}" type="slidenum">
              <a:rPr lang="en-US" altLang="en-US"/>
              <a:pPr/>
              <a:t>3</a:t>
            </a:fld>
            <a:endParaRPr lang="en-US" altLang="en-US"/>
          </a:p>
        </p:txBody>
      </p:sp>
      <p:sp>
        <p:nvSpPr>
          <p:cNvPr id="211970" name="Rectangle 2"/>
          <p:cNvSpPr>
            <a:spLocks noGrp="1" noChangeArrowheads="1"/>
          </p:cNvSpPr>
          <p:nvPr>
            <p:ph type="title"/>
          </p:nvPr>
        </p:nvSpPr>
        <p:spPr/>
        <p:txBody>
          <a:bodyPr/>
          <a:lstStyle/>
          <a:p>
            <a:r>
              <a:rPr lang="en-US" altLang="en-US"/>
              <a:t>Chapter Outline</a:t>
            </a:r>
          </a:p>
        </p:txBody>
      </p:sp>
      <p:sp>
        <p:nvSpPr>
          <p:cNvPr id="211971" name="Rectangle 3"/>
          <p:cNvSpPr>
            <a:spLocks noGrp="1" noChangeArrowheads="1"/>
          </p:cNvSpPr>
          <p:nvPr>
            <p:ph type="body" idx="1"/>
          </p:nvPr>
        </p:nvSpPr>
        <p:spPr>
          <a:xfrm>
            <a:off x="609600" y="2057400"/>
            <a:ext cx="7848600" cy="4114800"/>
          </a:xfrm>
        </p:spPr>
        <p:txBody>
          <a:bodyPr/>
          <a:lstStyle/>
          <a:p>
            <a:r>
              <a:rPr lang="en-US" altLang="en-US" sz="2800">
                <a:solidFill>
                  <a:schemeClr val="bg1"/>
                </a:solidFill>
              </a:rPr>
              <a:t>Managing Conflict</a:t>
            </a:r>
          </a:p>
          <a:p>
            <a:endParaRPr lang="en-US" altLang="en-US" sz="2800">
              <a:solidFill>
                <a:schemeClr val="bg1"/>
              </a:solidFill>
            </a:endParaRPr>
          </a:p>
          <a:p>
            <a:r>
              <a:rPr lang="en-US" altLang="en-US" sz="2800">
                <a:solidFill>
                  <a:schemeClr val="bg1"/>
                </a:solidFill>
              </a:rPr>
              <a:t>Matching Structure with Strategy</a:t>
            </a:r>
          </a:p>
          <a:p>
            <a:endParaRPr lang="en-US" altLang="en-US" sz="2800">
              <a:solidFill>
                <a:schemeClr val="bg1"/>
              </a:solidFill>
            </a:endParaRPr>
          </a:p>
          <a:p>
            <a:r>
              <a:rPr lang="en-US" altLang="en-US" sz="2800">
                <a:solidFill>
                  <a:schemeClr val="bg1"/>
                </a:solidFill>
              </a:rPr>
              <a:t>Restructuring, Reengineering, and E-Engineering</a:t>
            </a:r>
          </a:p>
          <a:p>
            <a:endParaRPr lang="en-US" altLang="en-US" sz="2800">
              <a:solidFill>
                <a:schemeClr val="bg1"/>
              </a:solidFill>
            </a:endParaRPr>
          </a:p>
          <a:p>
            <a:r>
              <a:rPr lang="en-US" altLang="en-US" sz="2800">
                <a:solidFill>
                  <a:schemeClr val="bg1"/>
                </a:solidFill>
              </a:rPr>
              <a:t>Linking Performance and Pay to Strategies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16" fill="hold" nodeType="afterEffect">
                                  <p:stCondLst>
                                    <p:cond delay="0"/>
                                  </p:stCondLst>
                                  <p:childTnLst>
                                    <p:set>
                                      <p:cBhvr>
                                        <p:cTn id="6" dur="1" fill="hold">
                                          <p:stCondLst>
                                            <p:cond delay="0"/>
                                          </p:stCondLst>
                                        </p:cTn>
                                        <p:tgtEl>
                                          <p:spTgt spid="211971">
                                            <p:txEl>
                                              <p:pRg st="0" end="0"/>
                                            </p:txEl>
                                          </p:spTgt>
                                        </p:tgtEl>
                                        <p:attrNameLst>
                                          <p:attrName>style.visibility</p:attrName>
                                        </p:attrNameLst>
                                      </p:cBhvr>
                                      <p:to>
                                        <p:strVal val="visible"/>
                                      </p:to>
                                    </p:set>
                                    <p:animEffect transition="in" filter="diamond(in)">
                                      <p:cBhvr>
                                        <p:cTn id="7" dur="2000"/>
                                        <p:tgtEl>
                                          <p:spTgt spid="211971">
                                            <p:txEl>
                                              <p:pRg st="0" end="0"/>
                                            </p:txEl>
                                          </p:spTgt>
                                        </p:tgtEl>
                                      </p:cBhvr>
                                    </p:animEffect>
                                  </p:childTnLst>
                                </p:cTn>
                              </p:par>
                            </p:childTnLst>
                          </p:cTn>
                        </p:par>
                        <p:par>
                          <p:cTn id="8" fill="hold" nodeType="afterGroup">
                            <p:stCondLst>
                              <p:cond delay="2000"/>
                            </p:stCondLst>
                            <p:childTnLst>
                              <p:par>
                                <p:cTn id="9" presetID="8" presetClass="entr" presetSubtype="16" fill="hold" nodeType="afterEffect">
                                  <p:stCondLst>
                                    <p:cond delay="0"/>
                                  </p:stCondLst>
                                  <p:childTnLst>
                                    <p:set>
                                      <p:cBhvr>
                                        <p:cTn id="10" dur="1" fill="hold">
                                          <p:stCondLst>
                                            <p:cond delay="0"/>
                                          </p:stCondLst>
                                        </p:cTn>
                                        <p:tgtEl>
                                          <p:spTgt spid="211971">
                                            <p:txEl>
                                              <p:pRg st="2" end="2"/>
                                            </p:txEl>
                                          </p:spTgt>
                                        </p:tgtEl>
                                        <p:attrNameLst>
                                          <p:attrName>style.visibility</p:attrName>
                                        </p:attrNameLst>
                                      </p:cBhvr>
                                      <p:to>
                                        <p:strVal val="visible"/>
                                      </p:to>
                                    </p:set>
                                    <p:animEffect transition="in" filter="diamond(in)">
                                      <p:cBhvr>
                                        <p:cTn id="11" dur="2000"/>
                                        <p:tgtEl>
                                          <p:spTgt spid="211971">
                                            <p:txEl>
                                              <p:pRg st="2" end="2"/>
                                            </p:txEl>
                                          </p:spTgt>
                                        </p:tgtEl>
                                      </p:cBhvr>
                                    </p:animEffect>
                                  </p:childTnLst>
                                </p:cTn>
                              </p:par>
                            </p:childTnLst>
                          </p:cTn>
                        </p:par>
                        <p:par>
                          <p:cTn id="12" fill="hold" nodeType="afterGroup">
                            <p:stCondLst>
                              <p:cond delay="4000"/>
                            </p:stCondLst>
                            <p:childTnLst>
                              <p:par>
                                <p:cTn id="13" presetID="8" presetClass="entr" presetSubtype="16" fill="hold" nodeType="afterEffect">
                                  <p:stCondLst>
                                    <p:cond delay="0"/>
                                  </p:stCondLst>
                                  <p:childTnLst>
                                    <p:set>
                                      <p:cBhvr>
                                        <p:cTn id="14" dur="1" fill="hold">
                                          <p:stCondLst>
                                            <p:cond delay="0"/>
                                          </p:stCondLst>
                                        </p:cTn>
                                        <p:tgtEl>
                                          <p:spTgt spid="211971">
                                            <p:txEl>
                                              <p:pRg st="4" end="4"/>
                                            </p:txEl>
                                          </p:spTgt>
                                        </p:tgtEl>
                                        <p:attrNameLst>
                                          <p:attrName>style.visibility</p:attrName>
                                        </p:attrNameLst>
                                      </p:cBhvr>
                                      <p:to>
                                        <p:strVal val="visible"/>
                                      </p:to>
                                    </p:set>
                                    <p:animEffect transition="in" filter="diamond(in)">
                                      <p:cBhvr>
                                        <p:cTn id="15" dur="2000"/>
                                        <p:tgtEl>
                                          <p:spTgt spid="211971">
                                            <p:txEl>
                                              <p:pRg st="4" end="4"/>
                                            </p:txEl>
                                          </p:spTgt>
                                        </p:tgtEl>
                                      </p:cBhvr>
                                    </p:animEffect>
                                  </p:childTnLst>
                                </p:cTn>
                              </p:par>
                            </p:childTnLst>
                          </p:cTn>
                        </p:par>
                        <p:par>
                          <p:cTn id="16" fill="hold" nodeType="afterGroup">
                            <p:stCondLst>
                              <p:cond delay="6000"/>
                            </p:stCondLst>
                            <p:childTnLst>
                              <p:par>
                                <p:cTn id="17" presetID="8" presetClass="entr" presetSubtype="16" fill="hold" nodeType="afterEffect">
                                  <p:stCondLst>
                                    <p:cond delay="0"/>
                                  </p:stCondLst>
                                  <p:childTnLst>
                                    <p:set>
                                      <p:cBhvr>
                                        <p:cTn id="18" dur="1" fill="hold">
                                          <p:stCondLst>
                                            <p:cond delay="0"/>
                                          </p:stCondLst>
                                        </p:cTn>
                                        <p:tgtEl>
                                          <p:spTgt spid="211971">
                                            <p:txEl>
                                              <p:pRg st="6" end="6"/>
                                            </p:txEl>
                                          </p:spTgt>
                                        </p:tgtEl>
                                        <p:attrNameLst>
                                          <p:attrName>style.visibility</p:attrName>
                                        </p:attrNameLst>
                                      </p:cBhvr>
                                      <p:to>
                                        <p:strVal val="visible"/>
                                      </p:to>
                                    </p:set>
                                    <p:animEffect transition="in" filter="diamond(in)">
                                      <p:cBhvr>
                                        <p:cTn id="19" dur="2000"/>
                                        <p:tgtEl>
                                          <p:spTgt spid="21197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Footer Placeholder 4"/>
          <p:cNvSpPr>
            <a:spLocks noGrp="1"/>
          </p:cNvSpPr>
          <p:nvPr>
            <p:ph type="ftr" sz="quarter" idx="11"/>
          </p:nvPr>
        </p:nvSpPr>
        <p:spPr/>
        <p:txBody>
          <a:bodyPr/>
          <a:lstStyle/>
          <a:p>
            <a:r>
              <a:rPr lang="en-US" altLang="en-US"/>
              <a:t>Fred R. David</a:t>
            </a:r>
          </a:p>
          <a:p>
            <a:r>
              <a:rPr lang="en-US" altLang="en-US"/>
              <a:t>Prentice Hall</a:t>
            </a:r>
          </a:p>
        </p:txBody>
      </p:sp>
      <p:sp>
        <p:nvSpPr>
          <p:cNvPr id="19" name="Slide Number Placeholder 5"/>
          <p:cNvSpPr>
            <a:spLocks noGrp="1"/>
          </p:cNvSpPr>
          <p:nvPr>
            <p:ph type="sldNum" sz="quarter" idx="12"/>
          </p:nvPr>
        </p:nvSpPr>
        <p:spPr/>
        <p:txBody>
          <a:bodyPr/>
          <a:lstStyle/>
          <a:p>
            <a:r>
              <a:rPr lang="en-US" altLang="en-US"/>
              <a:t>Ch 7-</a:t>
            </a:r>
            <a:fld id="{C1CDDA08-BB32-467E-B823-6D640D131D11}" type="slidenum">
              <a:rPr lang="en-US" altLang="en-US"/>
              <a:pPr/>
              <a:t>30</a:t>
            </a:fld>
            <a:endParaRPr lang="en-US" altLang="en-US"/>
          </a:p>
        </p:txBody>
      </p:sp>
      <p:sp>
        <p:nvSpPr>
          <p:cNvPr id="905218" name="Rectangle 2"/>
          <p:cNvSpPr>
            <a:spLocks noGrp="1" noChangeArrowheads="1"/>
          </p:cNvSpPr>
          <p:nvPr>
            <p:ph type="title"/>
          </p:nvPr>
        </p:nvSpPr>
        <p:spPr>
          <a:xfrm>
            <a:off x="762000" y="228600"/>
            <a:ext cx="7772400" cy="1295400"/>
          </a:xfrm>
        </p:spPr>
        <p:txBody>
          <a:bodyPr/>
          <a:lstStyle/>
          <a:p>
            <a:r>
              <a:rPr lang="en-US" altLang="en-US" sz="4000"/>
              <a:t>Chandler’s Strategy-Structure</a:t>
            </a:r>
            <a:br>
              <a:rPr lang="en-US" altLang="en-US" sz="4000"/>
            </a:br>
            <a:r>
              <a:rPr lang="en-US" altLang="en-US" sz="4000"/>
              <a:t>Relationship</a:t>
            </a:r>
          </a:p>
        </p:txBody>
      </p:sp>
      <p:sp>
        <p:nvSpPr>
          <p:cNvPr id="905220" name="Rectangle 4"/>
          <p:cNvSpPr>
            <a:spLocks noChangeArrowheads="1"/>
          </p:cNvSpPr>
          <p:nvPr/>
        </p:nvSpPr>
        <p:spPr bwMode="auto">
          <a:xfrm>
            <a:off x="3200400" y="2362200"/>
            <a:ext cx="2362200" cy="1066800"/>
          </a:xfrm>
          <a:prstGeom prst="rect">
            <a:avLst/>
          </a:prstGeom>
          <a:gradFill rotWithShape="1">
            <a:gsLst>
              <a:gs pos="0">
                <a:srgbClr val="DDDDDD"/>
              </a:gs>
              <a:gs pos="100000">
                <a:srgbClr val="FFFFFF"/>
              </a:gs>
            </a:gsLst>
            <a:lin ang="5400000" scaled="1"/>
          </a:gradFill>
          <a:ln w="12700">
            <a:miter lim="800000"/>
            <a:headEnd/>
            <a:tailEnd/>
          </a:ln>
          <a:effectLst/>
          <a:scene3d>
            <a:camera prst="legacyObliqueTopRight"/>
            <a:lightRig rig="legacyFlat3" dir="b"/>
          </a:scene3d>
          <a:sp3d extrusionH="430200" prstMaterial="legacyMatte">
            <a:bevelT w="13500" h="13500" prst="angle"/>
            <a:bevelB w="13500" h="13500" prst="angle"/>
            <a:extrusionClr>
              <a:srgbClr val="DDDDDD"/>
            </a:extrusionClr>
            <a:contourClr>
              <a:srgbClr val="DDDDDD"/>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flatTx/>
          </a:bodyPr>
          <a:lstStyle/>
          <a:p>
            <a:pPr algn="ctr">
              <a:spcBef>
                <a:spcPct val="0"/>
              </a:spcBef>
              <a:buSzTx/>
              <a:buFontTx/>
              <a:buNone/>
            </a:pPr>
            <a:r>
              <a:rPr lang="en-US" altLang="en-US" sz="1800">
                <a:solidFill>
                  <a:srgbClr val="003366"/>
                </a:solidFill>
              </a:rPr>
              <a:t>New administrative</a:t>
            </a:r>
          </a:p>
          <a:p>
            <a:pPr algn="ctr">
              <a:spcBef>
                <a:spcPct val="0"/>
              </a:spcBef>
              <a:buSzTx/>
              <a:buFontTx/>
              <a:buNone/>
            </a:pPr>
            <a:r>
              <a:rPr lang="en-US" altLang="en-US" sz="1800">
                <a:solidFill>
                  <a:srgbClr val="003366"/>
                </a:solidFill>
              </a:rPr>
              <a:t>problems emerge</a:t>
            </a:r>
          </a:p>
        </p:txBody>
      </p:sp>
      <p:sp>
        <p:nvSpPr>
          <p:cNvPr id="905224" name="Rectangle 8"/>
          <p:cNvSpPr>
            <a:spLocks noChangeArrowheads="1"/>
          </p:cNvSpPr>
          <p:nvPr/>
        </p:nvSpPr>
        <p:spPr bwMode="auto">
          <a:xfrm>
            <a:off x="304800" y="2362200"/>
            <a:ext cx="2362200" cy="1066800"/>
          </a:xfrm>
          <a:prstGeom prst="rect">
            <a:avLst/>
          </a:prstGeom>
          <a:gradFill rotWithShape="1">
            <a:gsLst>
              <a:gs pos="0">
                <a:srgbClr val="DDDDDD"/>
              </a:gs>
              <a:gs pos="100000">
                <a:srgbClr val="FFFFFF"/>
              </a:gs>
            </a:gsLst>
            <a:lin ang="5400000" scaled="1"/>
          </a:gradFill>
          <a:ln w="12700">
            <a:miter lim="800000"/>
            <a:headEnd/>
            <a:tailEnd/>
          </a:ln>
          <a:effectLst/>
          <a:scene3d>
            <a:camera prst="legacyObliqueTopRight"/>
            <a:lightRig rig="legacyFlat3" dir="b"/>
          </a:scene3d>
          <a:sp3d extrusionH="430200" prstMaterial="legacyMatte">
            <a:bevelT w="13500" h="13500" prst="angle"/>
            <a:bevelB w="13500" h="13500" prst="angle"/>
            <a:extrusionClr>
              <a:srgbClr val="DDDDDD"/>
            </a:extrusionClr>
            <a:contourClr>
              <a:srgbClr val="DDDDDD"/>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flatTx/>
          </a:bodyPr>
          <a:lstStyle/>
          <a:p>
            <a:pPr algn="ctr">
              <a:spcBef>
                <a:spcPct val="0"/>
              </a:spcBef>
              <a:buSzTx/>
              <a:buFontTx/>
              <a:buNone/>
            </a:pPr>
            <a:r>
              <a:rPr lang="en-US" altLang="en-US" sz="1800">
                <a:solidFill>
                  <a:srgbClr val="003366"/>
                </a:solidFill>
              </a:rPr>
              <a:t>New strategy</a:t>
            </a:r>
          </a:p>
          <a:p>
            <a:pPr algn="ctr">
              <a:spcBef>
                <a:spcPct val="0"/>
              </a:spcBef>
              <a:buSzTx/>
              <a:buFontTx/>
              <a:buNone/>
            </a:pPr>
            <a:r>
              <a:rPr lang="en-US" altLang="en-US" sz="1800">
                <a:solidFill>
                  <a:srgbClr val="003366"/>
                </a:solidFill>
              </a:rPr>
              <a:t>Is formulated</a:t>
            </a:r>
          </a:p>
        </p:txBody>
      </p:sp>
      <p:sp>
        <p:nvSpPr>
          <p:cNvPr id="905225" name="Line 9"/>
          <p:cNvSpPr>
            <a:spLocks noChangeShapeType="1"/>
          </p:cNvSpPr>
          <p:nvPr/>
        </p:nvSpPr>
        <p:spPr bwMode="auto">
          <a:xfrm>
            <a:off x="6705600" y="3124200"/>
            <a:ext cx="0" cy="304800"/>
          </a:xfrm>
          <a:prstGeom prst="line">
            <a:avLst/>
          </a:prstGeom>
          <a:noFill/>
          <a:ln w="127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endParaRPr lang="en-US"/>
          </a:p>
        </p:txBody>
      </p:sp>
      <p:sp>
        <p:nvSpPr>
          <p:cNvPr id="905226" name="Line 10"/>
          <p:cNvSpPr>
            <a:spLocks noChangeShapeType="1"/>
          </p:cNvSpPr>
          <p:nvPr/>
        </p:nvSpPr>
        <p:spPr bwMode="auto">
          <a:xfrm flipH="1">
            <a:off x="6705600" y="4648200"/>
            <a:ext cx="0" cy="304800"/>
          </a:xfrm>
          <a:prstGeom prst="line">
            <a:avLst/>
          </a:prstGeom>
          <a:noFill/>
          <a:ln w="127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endParaRPr lang="en-US"/>
          </a:p>
        </p:txBody>
      </p:sp>
      <p:sp>
        <p:nvSpPr>
          <p:cNvPr id="905234" name="Rectangle 18"/>
          <p:cNvSpPr>
            <a:spLocks noChangeArrowheads="1"/>
          </p:cNvSpPr>
          <p:nvPr/>
        </p:nvSpPr>
        <p:spPr bwMode="auto">
          <a:xfrm>
            <a:off x="6172200" y="2362200"/>
            <a:ext cx="2362200" cy="1066800"/>
          </a:xfrm>
          <a:prstGeom prst="rect">
            <a:avLst/>
          </a:prstGeom>
          <a:gradFill rotWithShape="1">
            <a:gsLst>
              <a:gs pos="0">
                <a:srgbClr val="DDDDDD"/>
              </a:gs>
              <a:gs pos="100000">
                <a:srgbClr val="FFFFFF"/>
              </a:gs>
            </a:gsLst>
            <a:lin ang="5400000" scaled="1"/>
          </a:gradFill>
          <a:ln w="12700">
            <a:miter lim="800000"/>
            <a:headEnd/>
            <a:tailEnd/>
          </a:ln>
          <a:effectLst/>
          <a:scene3d>
            <a:camera prst="legacyObliqueTopRight"/>
            <a:lightRig rig="legacyFlat3" dir="b"/>
          </a:scene3d>
          <a:sp3d extrusionH="430200" prstMaterial="legacyMatte">
            <a:bevelT w="13500" h="13500" prst="angle"/>
            <a:bevelB w="13500" h="13500" prst="angle"/>
            <a:extrusionClr>
              <a:srgbClr val="DDDDDD"/>
            </a:extrusionClr>
            <a:contourClr>
              <a:srgbClr val="DDDDDD"/>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flatTx/>
          </a:bodyPr>
          <a:lstStyle/>
          <a:p>
            <a:pPr algn="ctr">
              <a:spcBef>
                <a:spcPct val="0"/>
              </a:spcBef>
              <a:buSzTx/>
              <a:buFontTx/>
              <a:buNone/>
            </a:pPr>
            <a:r>
              <a:rPr lang="en-US" altLang="en-US" sz="1800">
                <a:solidFill>
                  <a:srgbClr val="003366"/>
                </a:solidFill>
              </a:rPr>
              <a:t>Organizational</a:t>
            </a:r>
          </a:p>
          <a:p>
            <a:pPr algn="ctr">
              <a:spcBef>
                <a:spcPct val="0"/>
              </a:spcBef>
              <a:buSzTx/>
              <a:buFontTx/>
              <a:buNone/>
            </a:pPr>
            <a:r>
              <a:rPr lang="en-US" altLang="en-US" sz="1800">
                <a:solidFill>
                  <a:srgbClr val="003366"/>
                </a:solidFill>
              </a:rPr>
              <a:t>performance </a:t>
            </a:r>
          </a:p>
          <a:p>
            <a:pPr algn="ctr">
              <a:spcBef>
                <a:spcPct val="0"/>
              </a:spcBef>
              <a:buSzTx/>
              <a:buFontTx/>
              <a:buNone/>
            </a:pPr>
            <a:r>
              <a:rPr lang="en-US" altLang="en-US" sz="1800">
                <a:solidFill>
                  <a:srgbClr val="003366"/>
                </a:solidFill>
              </a:rPr>
              <a:t>declines</a:t>
            </a:r>
          </a:p>
        </p:txBody>
      </p:sp>
      <p:sp>
        <p:nvSpPr>
          <p:cNvPr id="905235" name="Rectangle 19"/>
          <p:cNvSpPr>
            <a:spLocks noChangeArrowheads="1"/>
          </p:cNvSpPr>
          <p:nvPr/>
        </p:nvSpPr>
        <p:spPr bwMode="auto">
          <a:xfrm>
            <a:off x="1219200" y="4419600"/>
            <a:ext cx="2743200" cy="1066800"/>
          </a:xfrm>
          <a:prstGeom prst="rect">
            <a:avLst/>
          </a:prstGeom>
          <a:gradFill rotWithShape="1">
            <a:gsLst>
              <a:gs pos="0">
                <a:srgbClr val="DDDDDD"/>
              </a:gs>
              <a:gs pos="100000">
                <a:srgbClr val="FFFFFF"/>
              </a:gs>
            </a:gsLst>
            <a:lin ang="5400000" scaled="1"/>
          </a:gradFill>
          <a:ln w="12700">
            <a:miter lim="800000"/>
            <a:headEnd/>
            <a:tailEnd/>
          </a:ln>
          <a:effectLst/>
          <a:scene3d>
            <a:camera prst="legacyObliqueTopRight"/>
            <a:lightRig rig="legacyFlat3" dir="b"/>
          </a:scene3d>
          <a:sp3d extrusionH="430200" prstMaterial="legacyMatte">
            <a:bevelT w="13500" h="13500" prst="angle"/>
            <a:bevelB w="13500" h="13500" prst="angle"/>
            <a:extrusionClr>
              <a:srgbClr val="DDDDDD"/>
            </a:extrusionClr>
            <a:contourClr>
              <a:srgbClr val="DDDDDD"/>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flatTx/>
          </a:bodyPr>
          <a:lstStyle/>
          <a:p>
            <a:pPr algn="ctr">
              <a:spcBef>
                <a:spcPct val="0"/>
              </a:spcBef>
              <a:buSzTx/>
              <a:buFontTx/>
              <a:buNone/>
            </a:pPr>
            <a:r>
              <a:rPr lang="en-US" altLang="en-US" sz="1800">
                <a:solidFill>
                  <a:srgbClr val="003366"/>
                </a:solidFill>
              </a:rPr>
              <a:t>Organizational </a:t>
            </a:r>
          </a:p>
          <a:p>
            <a:pPr algn="ctr">
              <a:spcBef>
                <a:spcPct val="0"/>
              </a:spcBef>
              <a:buSzTx/>
              <a:buFontTx/>
              <a:buNone/>
            </a:pPr>
            <a:r>
              <a:rPr lang="en-US" altLang="en-US" sz="1800">
                <a:solidFill>
                  <a:srgbClr val="003366"/>
                </a:solidFill>
              </a:rPr>
              <a:t>performance</a:t>
            </a:r>
          </a:p>
          <a:p>
            <a:pPr algn="ctr">
              <a:spcBef>
                <a:spcPct val="0"/>
              </a:spcBef>
              <a:buSzTx/>
              <a:buFontTx/>
              <a:buNone/>
            </a:pPr>
            <a:r>
              <a:rPr lang="en-US" altLang="en-US" sz="1800">
                <a:solidFill>
                  <a:srgbClr val="003366"/>
                </a:solidFill>
              </a:rPr>
              <a:t>improves</a:t>
            </a:r>
          </a:p>
        </p:txBody>
      </p:sp>
      <p:sp>
        <p:nvSpPr>
          <p:cNvPr id="905236" name="Rectangle 20"/>
          <p:cNvSpPr>
            <a:spLocks noChangeArrowheads="1"/>
          </p:cNvSpPr>
          <p:nvPr/>
        </p:nvSpPr>
        <p:spPr bwMode="auto">
          <a:xfrm>
            <a:off x="5105400" y="4419600"/>
            <a:ext cx="2743200" cy="1066800"/>
          </a:xfrm>
          <a:prstGeom prst="rect">
            <a:avLst/>
          </a:prstGeom>
          <a:gradFill rotWithShape="1">
            <a:gsLst>
              <a:gs pos="0">
                <a:srgbClr val="DDDDDD"/>
              </a:gs>
              <a:gs pos="100000">
                <a:srgbClr val="FFFFFF"/>
              </a:gs>
            </a:gsLst>
            <a:lin ang="5400000" scaled="1"/>
          </a:gradFill>
          <a:ln w="12700">
            <a:miter lim="800000"/>
            <a:headEnd/>
            <a:tailEnd/>
          </a:ln>
          <a:effectLst/>
          <a:scene3d>
            <a:camera prst="legacyObliqueTopRight"/>
            <a:lightRig rig="legacyFlat3" dir="b"/>
          </a:scene3d>
          <a:sp3d extrusionH="430200" prstMaterial="legacyMatte">
            <a:bevelT w="13500" h="13500" prst="angle"/>
            <a:bevelB w="13500" h="13500" prst="angle"/>
            <a:extrusionClr>
              <a:srgbClr val="DDDDDD"/>
            </a:extrusionClr>
            <a:contourClr>
              <a:srgbClr val="DDDDDD"/>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flatTx/>
          </a:bodyPr>
          <a:lstStyle/>
          <a:p>
            <a:pPr algn="ctr">
              <a:spcBef>
                <a:spcPct val="0"/>
              </a:spcBef>
              <a:buSzTx/>
              <a:buFontTx/>
              <a:buNone/>
            </a:pPr>
            <a:r>
              <a:rPr lang="en-US" altLang="en-US" sz="1800">
                <a:solidFill>
                  <a:srgbClr val="003366"/>
                </a:solidFill>
              </a:rPr>
              <a:t>New organizational</a:t>
            </a:r>
          </a:p>
          <a:p>
            <a:pPr algn="ctr">
              <a:spcBef>
                <a:spcPct val="0"/>
              </a:spcBef>
              <a:buSzTx/>
              <a:buFontTx/>
              <a:buNone/>
            </a:pPr>
            <a:r>
              <a:rPr lang="en-US" altLang="en-US" sz="1800">
                <a:solidFill>
                  <a:srgbClr val="003366"/>
                </a:solidFill>
              </a:rPr>
              <a:t>structure is established</a:t>
            </a:r>
          </a:p>
        </p:txBody>
      </p:sp>
      <p:sp>
        <p:nvSpPr>
          <p:cNvPr id="905237" name="Line 21"/>
          <p:cNvSpPr>
            <a:spLocks noChangeShapeType="1"/>
          </p:cNvSpPr>
          <p:nvPr/>
        </p:nvSpPr>
        <p:spPr bwMode="auto">
          <a:xfrm>
            <a:off x="2895600" y="2819400"/>
            <a:ext cx="228600" cy="0"/>
          </a:xfrm>
          <a:prstGeom prst="line">
            <a:avLst/>
          </a:prstGeom>
          <a:noFill/>
          <a:ln w="57150">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endParaRPr lang="en-US"/>
          </a:p>
        </p:txBody>
      </p:sp>
      <p:sp>
        <p:nvSpPr>
          <p:cNvPr id="905238" name="Line 22"/>
          <p:cNvSpPr>
            <a:spLocks noChangeShapeType="1"/>
          </p:cNvSpPr>
          <p:nvPr/>
        </p:nvSpPr>
        <p:spPr bwMode="auto">
          <a:xfrm>
            <a:off x="5867400" y="2819400"/>
            <a:ext cx="228600" cy="0"/>
          </a:xfrm>
          <a:prstGeom prst="line">
            <a:avLst/>
          </a:prstGeom>
          <a:noFill/>
          <a:ln w="57150">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endParaRPr lang="en-US"/>
          </a:p>
        </p:txBody>
      </p:sp>
      <p:sp>
        <p:nvSpPr>
          <p:cNvPr id="905239" name="Line 23"/>
          <p:cNvSpPr>
            <a:spLocks noChangeShapeType="1"/>
          </p:cNvSpPr>
          <p:nvPr/>
        </p:nvSpPr>
        <p:spPr bwMode="auto">
          <a:xfrm>
            <a:off x="8382000" y="3429000"/>
            <a:ext cx="0" cy="1447800"/>
          </a:xfrm>
          <a:prstGeom prst="line">
            <a:avLst/>
          </a:prstGeom>
          <a:noFill/>
          <a:ln w="12700">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endParaRPr lang="en-US"/>
          </a:p>
        </p:txBody>
      </p:sp>
      <p:sp>
        <p:nvSpPr>
          <p:cNvPr id="905240" name="Line 24"/>
          <p:cNvSpPr>
            <a:spLocks noChangeShapeType="1"/>
          </p:cNvSpPr>
          <p:nvPr/>
        </p:nvSpPr>
        <p:spPr bwMode="auto">
          <a:xfrm flipH="1">
            <a:off x="8077200" y="4876800"/>
            <a:ext cx="304800" cy="0"/>
          </a:xfrm>
          <a:prstGeom prst="line">
            <a:avLst/>
          </a:prstGeom>
          <a:noFill/>
          <a:ln w="57150">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endParaRPr lang="en-US"/>
          </a:p>
        </p:txBody>
      </p:sp>
      <p:sp>
        <p:nvSpPr>
          <p:cNvPr id="905241" name="Line 25"/>
          <p:cNvSpPr>
            <a:spLocks noChangeShapeType="1"/>
          </p:cNvSpPr>
          <p:nvPr/>
        </p:nvSpPr>
        <p:spPr bwMode="auto">
          <a:xfrm flipH="1">
            <a:off x="4495800" y="4876800"/>
            <a:ext cx="304800" cy="0"/>
          </a:xfrm>
          <a:prstGeom prst="line">
            <a:avLst/>
          </a:prstGeom>
          <a:noFill/>
          <a:ln w="57150">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endParaRPr lang="en-US"/>
          </a:p>
        </p:txBody>
      </p:sp>
      <p:sp>
        <p:nvSpPr>
          <p:cNvPr id="905242" name="Line 26"/>
          <p:cNvSpPr>
            <a:spLocks noChangeShapeType="1"/>
          </p:cNvSpPr>
          <p:nvPr/>
        </p:nvSpPr>
        <p:spPr bwMode="auto">
          <a:xfrm flipH="1">
            <a:off x="685800" y="4953000"/>
            <a:ext cx="533400" cy="0"/>
          </a:xfrm>
          <a:prstGeom prst="line">
            <a:avLst/>
          </a:prstGeom>
          <a:noFill/>
          <a:ln w="12700">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endParaRPr lang="en-US"/>
          </a:p>
        </p:txBody>
      </p:sp>
      <p:sp>
        <p:nvSpPr>
          <p:cNvPr id="905243" name="Line 27"/>
          <p:cNvSpPr>
            <a:spLocks noChangeShapeType="1"/>
          </p:cNvSpPr>
          <p:nvPr/>
        </p:nvSpPr>
        <p:spPr bwMode="auto">
          <a:xfrm flipV="1">
            <a:off x="685800" y="3505200"/>
            <a:ext cx="0" cy="1447800"/>
          </a:xfrm>
          <a:prstGeom prst="line">
            <a:avLst/>
          </a:prstGeom>
          <a:noFill/>
          <a:ln w="12700">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05224"/>
                                        </p:tgtEl>
                                        <p:attrNameLst>
                                          <p:attrName>style.visibility</p:attrName>
                                        </p:attrNameLst>
                                      </p:cBhvr>
                                      <p:to>
                                        <p:strVal val="visible"/>
                                      </p:to>
                                    </p:set>
                                    <p:anim calcmode="lin" valueType="num">
                                      <p:cBhvr additive="base">
                                        <p:cTn id="7" dur="500" fill="hold"/>
                                        <p:tgtEl>
                                          <p:spTgt spid="905224"/>
                                        </p:tgtEl>
                                        <p:attrNameLst>
                                          <p:attrName>ppt_x</p:attrName>
                                        </p:attrNameLst>
                                      </p:cBhvr>
                                      <p:tavLst>
                                        <p:tav tm="0">
                                          <p:val>
                                            <p:strVal val="#ppt_x"/>
                                          </p:val>
                                        </p:tav>
                                        <p:tav tm="100000">
                                          <p:val>
                                            <p:strVal val="#ppt_x"/>
                                          </p:val>
                                        </p:tav>
                                      </p:tavLst>
                                    </p:anim>
                                    <p:anim calcmode="lin" valueType="num">
                                      <p:cBhvr additive="base">
                                        <p:cTn id="8" dur="500" fill="hold"/>
                                        <p:tgtEl>
                                          <p:spTgt spid="905224"/>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905237"/>
                                        </p:tgtEl>
                                        <p:attrNameLst>
                                          <p:attrName>style.visibility</p:attrName>
                                        </p:attrNameLst>
                                      </p:cBhvr>
                                      <p:to>
                                        <p:strVal val="visible"/>
                                      </p:to>
                                    </p:set>
                                    <p:anim calcmode="lin" valueType="num">
                                      <p:cBhvr additive="base">
                                        <p:cTn id="12" dur="500" fill="hold"/>
                                        <p:tgtEl>
                                          <p:spTgt spid="905237"/>
                                        </p:tgtEl>
                                        <p:attrNameLst>
                                          <p:attrName>ppt_x</p:attrName>
                                        </p:attrNameLst>
                                      </p:cBhvr>
                                      <p:tavLst>
                                        <p:tav tm="0">
                                          <p:val>
                                            <p:strVal val="#ppt_x"/>
                                          </p:val>
                                        </p:tav>
                                        <p:tav tm="100000">
                                          <p:val>
                                            <p:strVal val="#ppt_x"/>
                                          </p:val>
                                        </p:tav>
                                      </p:tavLst>
                                    </p:anim>
                                    <p:anim calcmode="lin" valueType="num">
                                      <p:cBhvr additive="base">
                                        <p:cTn id="13" dur="500" fill="hold"/>
                                        <p:tgtEl>
                                          <p:spTgt spid="905237"/>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905220"/>
                                        </p:tgtEl>
                                        <p:attrNameLst>
                                          <p:attrName>style.visibility</p:attrName>
                                        </p:attrNameLst>
                                      </p:cBhvr>
                                      <p:to>
                                        <p:strVal val="visible"/>
                                      </p:to>
                                    </p:set>
                                    <p:anim calcmode="lin" valueType="num">
                                      <p:cBhvr additive="base">
                                        <p:cTn id="17" dur="500" fill="hold"/>
                                        <p:tgtEl>
                                          <p:spTgt spid="905220"/>
                                        </p:tgtEl>
                                        <p:attrNameLst>
                                          <p:attrName>ppt_x</p:attrName>
                                        </p:attrNameLst>
                                      </p:cBhvr>
                                      <p:tavLst>
                                        <p:tav tm="0">
                                          <p:val>
                                            <p:strVal val="#ppt_x"/>
                                          </p:val>
                                        </p:tav>
                                        <p:tav tm="100000">
                                          <p:val>
                                            <p:strVal val="#ppt_x"/>
                                          </p:val>
                                        </p:tav>
                                      </p:tavLst>
                                    </p:anim>
                                    <p:anim calcmode="lin" valueType="num">
                                      <p:cBhvr additive="base">
                                        <p:cTn id="18" dur="500" fill="hold"/>
                                        <p:tgtEl>
                                          <p:spTgt spid="905220"/>
                                        </p:tgtEl>
                                        <p:attrNameLst>
                                          <p:attrName>ppt_y</p:attrName>
                                        </p:attrNameLst>
                                      </p:cBhvr>
                                      <p:tavLst>
                                        <p:tav tm="0">
                                          <p:val>
                                            <p:strVal val="1+#ppt_h/2"/>
                                          </p:val>
                                        </p:tav>
                                        <p:tav tm="100000">
                                          <p:val>
                                            <p:strVal val="#ppt_y"/>
                                          </p:val>
                                        </p:tav>
                                      </p:tavLst>
                                    </p:anim>
                                  </p:childTnLst>
                                </p:cTn>
                              </p:par>
                            </p:childTnLst>
                          </p:cTn>
                        </p:par>
                        <p:par>
                          <p:cTn id="19" fill="hold" nodeType="afterGroup">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905238"/>
                                        </p:tgtEl>
                                        <p:attrNameLst>
                                          <p:attrName>style.visibility</p:attrName>
                                        </p:attrNameLst>
                                      </p:cBhvr>
                                      <p:to>
                                        <p:strVal val="visible"/>
                                      </p:to>
                                    </p:set>
                                    <p:anim calcmode="lin" valueType="num">
                                      <p:cBhvr additive="base">
                                        <p:cTn id="22" dur="500" fill="hold"/>
                                        <p:tgtEl>
                                          <p:spTgt spid="905238"/>
                                        </p:tgtEl>
                                        <p:attrNameLst>
                                          <p:attrName>ppt_x</p:attrName>
                                        </p:attrNameLst>
                                      </p:cBhvr>
                                      <p:tavLst>
                                        <p:tav tm="0">
                                          <p:val>
                                            <p:strVal val="#ppt_x"/>
                                          </p:val>
                                        </p:tav>
                                        <p:tav tm="100000">
                                          <p:val>
                                            <p:strVal val="#ppt_x"/>
                                          </p:val>
                                        </p:tav>
                                      </p:tavLst>
                                    </p:anim>
                                    <p:anim calcmode="lin" valueType="num">
                                      <p:cBhvr additive="base">
                                        <p:cTn id="23" dur="500" fill="hold"/>
                                        <p:tgtEl>
                                          <p:spTgt spid="905238"/>
                                        </p:tgtEl>
                                        <p:attrNameLst>
                                          <p:attrName>ppt_y</p:attrName>
                                        </p:attrNameLst>
                                      </p:cBhvr>
                                      <p:tavLst>
                                        <p:tav tm="0">
                                          <p:val>
                                            <p:strVal val="1+#ppt_h/2"/>
                                          </p:val>
                                        </p:tav>
                                        <p:tav tm="100000">
                                          <p:val>
                                            <p:strVal val="#ppt_y"/>
                                          </p:val>
                                        </p:tav>
                                      </p:tavLst>
                                    </p:anim>
                                  </p:childTnLst>
                                </p:cTn>
                              </p:par>
                            </p:childTnLst>
                          </p:cTn>
                        </p:par>
                        <p:par>
                          <p:cTn id="24" fill="hold" nodeType="afterGroup">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905234"/>
                                        </p:tgtEl>
                                        <p:attrNameLst>
                                          <p:attrName>style.visibility</p:attrName>
                                        </p:attrNameLst>
                                      </p:cBhvr>
                                      <p:to>
                                        <p:strVal val="visible"/>
                                      </p:to>
                                    </p:set>
                                    <p:anim calcmode="lin" valueType="num">
                                      <p:cBhvr additive="base">
                                        <p:cTn id="27" dur="500" fill="hold"/>
                                        <p:tgtEl>
                                          <p:spTgt spid="905234"/>
                                        </p:tgtEl>
                                        <p:attrNameLst>
                                          <p:attrName>ppt_x</p:attrName>
                                        </p:attrNameLst>
                                      </p:cBhvr>
                                      <p:tavLst>
                                        <p:tav tm="0">
                                          <p:val>
                                            <p:strVal val="#ppt_x"/>
                                          </p:val>
                                        </p:tav>
                                        <p:tav tm="100000">
                                          <p:val>
                                            <p:strVal val="#ppt_x"/>
                                          </p:val>
                                        </p:tav>
                                      </p:tavLst>
                                    </p:anim>
                                    <p:anim calcmode="lin" valueType="num">
                                      <p:cBhvr additive="base">
                                        <p:cTn id="28" dur="500" fill="hold"/>
                                        <p:tgtEl>
                                          <p:spTgt spid="905234"/>
                                        </p:tgtEl>
                                        <p:attrNameLst>
                                          <p:attrName>ppt_y</p:attrName>
                                        </p:attrNameLst>
                                      </p:cBhvr>
                                      <p:tavLst>
                                        <p:tav tm="0">
                                          <p:val>
                                            <p:strVal val="1+#ppt_h/2"/>
                                          </p:val>
                                        </p:tav>
                                        <p:tav tm="100000">
                                          <p:val>
                                            <p:strVal val="#ppt_y"/>
                                          </p:val>
                                        </p:tav>
                                      </p:tavLst>
                                    </p:anim>
                                  </p:childTnLst>
                                </p:cTn>
                              </p:par>
                            </p:childTnLst>
                          </p:cTn>
                        </p:par>
                        <p:par>
                          <p:cTn id="29" fill="hold" nodeType="afterGroup">
                            <p:stCondLst>
                              <p:cond delay="2500"/>
                            </p:stCondLst>
                            <p:childTnLst>
                              <p:par>
                                <p:cTn id="30" presetID="2" presetClass="entr" presetSubtype="4" fill="hold" grpId="0" nodeType="afterEffect">
                                  <p:stCondLst>
                                    <p:cond delay="0"/>
                                  </p:stCondLst>
                                  <p:childTnLst>
                                    <p:set>
                                      <p:cBhvr>
                                        <p:cTn id="31" dur="1" fill="hold">
                                          <p:stCondLst>
                                            <p:cond delay="0"/>
                                          </p:stCondLst>
                                        </p:cTn>
                                        <p:tgtEl>
                                          <p:spTgt spid="905239"/>
                                        </p:tgtEl>
                                        <p:attrNameLst>
                                          <p:attrName>style.visibility</p:attrName>
                                        </p:attrNameLst>
                                      </p:cBhvr>
                                      <p:to>
                                        <p:strVal val="visible"/>
                                      </p:to>
                                    </p:set>
                                    <p:anim calcmode="lin" valueType="num">
                                      <p:cBhvr additive="base">
                                        <p:cTn id="32" dur="500" fill="hold"/>
                                        <p:tgtEl>
                                          <p:spTgt spid="905239"/>
                                        </p:tgtEl>
                                        <p:attrNameLst>
                                          <p:attrName>ppt_x</p:attrName>
                                        </p:attrNameLst>
                                      </p:cBhvr>
                                      <p:tavLst>
                                        <p:tav tm="0">
                                          <p:val>
                                            <p:strVal val="#ppt_x"/>
                                          </p:val>
                                        </p:tav>
                                        <p:tav tm="100000">
                                          <p:val>
                                            <p:strVal val="#ppt_x"/>
                                          </p:val>
                                        </p:tav>
                                      </p:tavLst>
                                    </p:anim>
                                    <p:anim calcmode="lin" valueType="num">
                                      <p:cBhvr additive="base">
                                        <p:cTn id="33" dur="500" fill="hold"/>
                                        <p:tgtEl>
                                          <p:spTgt spid="905239"/>
                                        </p:tgtEl>
                                        <p:attrNameLst>
                                          <p:attrName>ppt_y</p:attrName>
                                        </p:attrNameLst>
                                      </p:cBhvr>
                                      <p:tavLst>
                                        <p:tav tm="0">
                                          <p:val>
                                            <p:strVal val="1+#ppt_h/2"/>
                                          </p:val>
                                        </p:tav>
                                        <p:tav tm="100000">
                                          <p:val>
                                            <p:strVal val="#ppt_y"/>
                                          </p:val>
                                        </p:tav>
                                      </p:tavLst>
                                    </p:anim>
                                  </p:childTnLst>
                                </p:cTn>
                              </p:par>
                            </p:childTnLst>
                          </p:cTn>
                        </p:par>
                        <p:par>
                          <p:cTn id="34" fill="hold" nodeType="afterGroup">
                            <p:stCondLst>
                              <p:cond delay="3000"/>
                            </p:stCondLst>
                            <p:childTnLst>
                              <p:par>
                                <p:cTn id="35" presetID="2" presetClass="entr" presetSubtype="4" fill="hold" grpId="0" nodeType="afterEffect">
                                  <p:stCondLst>
                                    <p:cond delay="0"/>
                                  </p:stCondLst>
                                  <p:childTnLst>
                                    <p:set>
                                      <p:cBhvr>
                                        <p:cTn id="36" dur="1" fill="hold">
                                          <p:stCondLst>
                                            <p:cond delay="0"/>
                                          </p:stCondLst>
                                        </p:cTn>
                                        <p:tgtEl>
                                          <p:spTgt spid="905240"/>
                                        </p:tgtEl>
                                        <p:attrNameLst>
                                          <p:attrName>style.visibility</p:attrName>
                                        </p:attrNameLst>
                                      </p:cBhvr>
                                      <p:to>
                                        <p:strVal val="visible"/>
                                      </p:to>
                                    </p:set>
                                    <p:anim calcmode="lin" valueType="num">
                                      <p:cBhvr additive="base">
                                        <p:cTn id="37" dur="500" fill="hold"/>
                                        <p:tgtEl>
                                          <p:spTgt spid="905240"/>
                                        </p:tgtEl>
                                        <p:attrNameLst>
                                          <p:attrName>ppt_x</p:attrName>
                                        </p:attrNameLst>
                                      </p:cBhvr>
                                      <p:tavLst>
                                        <p:tav tm="0">
                                          <p:val>
                                            <p:strVal val="#ppt_x"/>
                                          </p:val>
                                        </p:tav>
                                        <p:tav tm="100000">
                                          <p:val>
                                            <p:strVal val="#ppt_x"/>
                                          </p:val>
                                        </p:tav>
                                      </p:tavLst>
                                    </p:anim>
                                    <p:anim calcmode="lin" valueType="num">
                                      <p:cBhvr additive="base">
                                        <p:cTn id="38" dur="500" fill="hold"/>
                                        <p:tgtEl>
                                          <p:spTgt spid="905240"/>
                                        </p:tgtEl>
                                        <p:attrNameLst>
                                          <p:attrName>ppt_y</p:attrName>
                                        </p:attrNameLst>
                                      </p:cBhvr>
                                      <p:tavLst>
                                        <p:tav tm="0">
                                          <p:val>
                                            <p:strVal val="1+#ppt_h/2"/>
                                          </p:val>
                                        </p:tav>
                                        <p:tav tm="100000">
                                          <p:val>
                                            <p:strVal val="#ppt_y"/>
                                          </p:val>
                                        </p:tav>
                                      </p:tavLst>
                                    </p:anim>
                                  </p:childTnLst>
                                </p:cTn>
                              </p:par>
                            </p:childTnLst>
                          </p:cTn>
                        </p:par>
                        <p:par>
                          <p:cTn id="39" fill="hold" nodeType="afterGroup">
                            <p:stCondLst>
                              <p:cond delay="3500"/>
                            </p:stCondLst>
                            <p:childTnLst>
                              <p:par>
                                <p:cTn id="40" presetID="2" presetClass="entr" presetSubtype="4" fill="hold" grpId="0" nodeType="afterEffect">
                                  <p:stCondLst>
                                    <p:cond delay="0"/>
                                  </p:stCondLst>
                                  <p:childTnLst>
                                    <p:set>
                                      <p:cBhvr>
                                        <p:cTn id="41" dur="1" fill="hold">
                                          <p:stCondLst>
                                            <p:cond delay="0"/>
                                          </p:stCondLst>
                                        </p:cTn>
                                        <p:tgtEl>
                                          <p:spTgt spid="905236"/>
                                        </p:tgtEl>
                                        <p:attrNameLst>
                                          <p:attrName>style.visibility</p:attrName>
                                        </p:attrNameLst>
                                      </p:cBhvr>
                                      <p:to>
                                        <p:strVal val="visible"/>
                                      </p:to>
                                    </p:set>
                                    <p:anim calcmode="lin" valueType="num">
                                      <p:cBhvr additive="base">
                                        <p:cTn id="42" dur="500" fill="hold"/>
                                        <p:tgtEl>
                                          <p:spTgt spid="905236"/>
                                        </p:tgtEl>
                                        <p:attrNameLst>
                                          <p:attrName>ppt_x</p:attrName>
                                        </p:attrNameLst>
                                      </p:cBhvr>
                                      <p:tavLst>
                                        <p:tav tm="0">
                                          <p:val>
                                            <p:strVal val="#ppt_x"/>
                                          </p:val>
                                        </p:tav>
                                        <p:tav tm="100000">
                                          <p:val>
                                            <p:strVal val="#ppt_x"/>
                                          </p:val>
                                        </p:tav>
                                      </p:tavLst>
                                    </p:anim>
                                    <p:anim calcmode="lin" valueType="num">
                                      <p:cBhvr additive="base">
                                        <p:cTn id="43" dur="500" fill="hold"/>
                                        <p:tgtEl>
                                          <p:spTgt spid="905236"/>
                                        </p:tgtEl>
                                        <p:attrNameLst>
                                          <p:attrName>ppt_y</p:attrName>
                                        </p:attrNameLst>
                                      </p:cBhvr>
                                      <p:tavLst>
                                        <p:tav tm="0">
                                          <p:val>
                                            <p:strVal val="1+#ppt_h/2"/>
                                          </p:val>
                                        </p:tav>
                                        <p:tav tm="100000">
                                          <p:val>
                                            <p:strVal val="#ppt_y"/>
                                          </p:val>
                                        </p:tav>
                                      </p:tavLst>
                                    </p:anim>
                                  </p:childTnLst>
                                </p:cTn>
                              </p:par>
                            </p:childTnLst>
                          </p:cTn>
                        </p:par>
                        <p:par>
                          <p:cTn id="44" fill="hold" nodeType="afterGroup">
                            <p:stCondLst>
                              <p:cond delay="4000"/>
                            </p:stCondLst>
                            <p:childTnLst>
                              <p:par>
                                <p:cTn id="45" presetID="2" presetClass="entr" presetSubtype="4" fill="hold" grpId="0" nodeType="afterEffect">
                                  <p:stCondLst>
                                    <p:cond delay="0"/>
                                  </p:stCondLst>
                                  <p:childTnLst>
                                    <p:set>
                                      <p:cBhvr>
                                        <p:cTn id="46" dur="1" fill="hold">
                                          <p:stCondLst>
                                            <p:cond delay="0"/>
                                          </p:stCondLst>
                                        </p:cTn>
                                        <p:tgtEl>
                                          <p:spTgt spid="905241"/>
                                        </p:tgtEl>
                                        <p:attrNameLst>
                                          <p:attrName>style.visibility</p:attrName>
                                        </p:attrNameLst>
                                      </p:cBhvr>
                                      <p:to>
                                        <p:strVal val="visible"/>
                                      </p:to>
                                    </p:set>
                                    <p:anim calcmode="lin" valueType="num">
                                      <p:cBhvr additive="base">
                                        <p:cTn id="47" dur="500" fill="hold"/>
                                        <p:tgtEl>
                                          <p:spTgt spid="905241"/>
                                        </p:tgtEl>
                                        <p:attrNameLst>
                                          <p:attrName>ppt_x</p:attrName>
                                        </p:attrNameLst>
                                      </p:cBhvr>
                                      <p:tavLst>
                                        <p:tav tm="0">
                                          <p:val>
                                            <p:strVal val="#ppt_x"/>
                                          </p:val>
                                        </p:tav>
                                        <p:tav tm="100000">
                                          <p:val>
                                            <p:strVal val="#ppt_x"/>
                                          </p:val>
                                        </p:tav>
                                      </p:tavLst>
                                    </p:anim>
                                    <p:anim calcmode="lin" valueType="num">
                                      <p:cBhvr additive="base">
                                        <p:cTn id="48" dur="500" fill="hold"/>
                                        <p:tgtEl>
                                          <p:spTgt spid="905241"/>
                                        </p:tgtEl>
                                        <p:attrNameLst>
                                          <p:attrName>ppt_y</p:attrName>
                                        </p:attrNameLst>
                                      </p:cBhvr>
                                      <p:tavLst>
                                        <p:tav tm="0">
                                          <p:val>
                                            <p:strVal val="1+#ppt_h/2"/>
                                          </p:val>
                                        </p:tav>
                                        <p:tav tm="100000">
                                          <p:val>
                                            <p:strVal val="#ppt_y"/>
                                          </p:val>
                                        </p:tav>
                                      </p:tavLst>
                                    </p:anim>
                                  </p:childTnLst>
                                </p:cTn>
                              </p:par>
                            </p:childTnLst>
                          </p:cTn>
                        </p:par>
                        <p:par>
                          <p:cTn id="49" fill="hold" nodeType="afterGroup">
                            <p:stCondLst>
                              <p:cond delay="4500"/>
                            </p:stCondLst>
                            <p:childTnLst>
                              <p:par>
                                <p:cTn id="50" presetID="2" presetClass="entr" presetSubtype="4" fill="hold" grpId="0" nodeType="afterEffect">
                                  <p:stCondLst>
                                    <p:cond delay="0"/>
                                  </p:stCondLst>
                                  <p:childTnLst>
                                    <p:set>
                                      <p:cBhvr>
                                        <p:cTn id="51" dur="1" fill="hold">
                                          <p:stCondLst>
                                            <p:cond delay="0"/>
                                          </p:stCondLst>
                                        </p:cTn>
                                        <p:tgtEl>
                                          <p:spTgt spid="905235"/>
                                        </p:tgtEl>
                                        <p:attrNameLst>
                                          <p:attrName>style.visibility</p:attrName>
                                        </p:attrNameLst>
                                      </p:cBhvr>
                                      <p:to>
                                        <p:strVal val="visible"/>
                                      </p:to>
                                    </p:set>
                                    <p:anim calcmode="lin" valueType="num">
                                      <p:cBhvr additive="base">
                                        <p:cTn id="52" dur="500" fill="hold"/>
                                        <p:tgtEl>
                                          <p:spTgt spid="905235"/>
                                        </p:tgtEl>
                                        <p:attrNameLst>
                                          <p:attrName>ppt_x</p:attrName>
                                        </p:attrNameLst>
                                      </p:cBhvr>
                                      <p:tavLst>
                                        <p:tav tm="0">
                                          <p:val>
                                            <p:strVal val="#ppt_x"/>
                                          </p:val>
                                        </p:tav>
                                        <p:tav tm="100000">
                                          <p:val>
                                            <p:strVal val="#ppt_x"/>
                                          </p:val>
                                        </p:tav>
                                      </p:tavLst>
                                    </p:anim>
                                    <p:anim calcmode="lin" valueType="num">
                                      <p:cBhvr additive="base">
                                        <p:cTn id="53" dur="500" fill="hold"/>
                                        <p:tgtEl>
                                          <p:spTgt spid="905235"/>
                                        </p:tgtEl>
                                        <p:attrNameLst>
                                          <p:attrName>ppt_y</p:attrName>
                                        </p:attrNameLst>
                                      </p:cBhvr>
                                      <p:tavLst>
                                        <p:tav tm="0">
                                          <p:val>
                                            <p:strVal val="1+#ppt_h/2"/>
                                          </p:val>
                                        </p:tav>
                                        <p:tav tm="100000">
                                          <p:val>
                                            <p:strVal val="#ppt_y"/>
                                          </p:val>
                                        </p:tav>
                                      </p:tavLst>
                                    </p:anim>
                                  </p:childTnLst>
                                </p:cTn>
                              </p:par>
                            </p:childTnLst>
                          </p:cTn>
                        </p:par>
                        <p:par>
                          <p:cTn id="54" fill="hold" nodeType="afterGroup">
                            <p:stCondLst>
                              <p:cond delay="5000"/>
                            </p:stCondLst>
                            <p:childTnLst>
                              <p:par>
                                <p:cTn id="55" presetID="2" presetClass="entr" presetSubtype="4" fill="hold" grpId="0" nodeType="afterEffect">
                                  <p:stCondLst>
                                    <p:cond delay="0"/>
                                  </p:stCondLst>
                                  <p:childTnLst>
                                    <p:set>
                                      <p:cBhvr>
                                        <p:cTn id="56" dur="1" fill="hold">
                                          <p:stCondLst>
                                            <p:cond delay="0"/>
                                          </p:stCondLst>
                                        </p:cTn>
                                        <p:tgtEl>
                                          <p:spTgt spid="905242"/>
                                        </p:tgtEl>
                                        <p:attrNameLst>
                                          <p:attrName>style.visibility</p:attrName>
                                        </p:attrNameLst>
                                      </p:cBhvr>
                                      <p:to>
                                        <p:strVal val="visible"/>
                                      </p:to>
                                    </p:set>
                                    <p:anim calcmode="lin" valueType="num">
                                      <p:cBhvr additive="base">
                                        <p:cTn id="57" dur="500" fill="hold"/>
                                        <p:tgtEl>
                                          <p:spTgt spid="905242"/>
                                        </p:tgtEl>
                                        <p:attrNameLst>
                                          <p:attrName>ppt_x</p:attrName>
                                        </p:attrNameLst>
                                      </p:cBhvr>
                                      <p:tavLst>
                                        <p:tav tm="0">
                                          <p:val>
                                            <p:strVal val="#ppt_x"/>
                                          </p:val>
                                        </p:tav>
                                        <p:tav tm="100000">
                                          <p:val>
                                            <p:strVal val="#ppt_x"/>
                                          </p:val>
                                        </p:tav>
                                      </p:tavLst>
                                    </p:anim>
                                    <p:anim calcmode="lin" valueType="num">
                                      <p:cBhvr additive="base">
                                        <p:cTn id="58" dur="500" fill="hold"/>
                                        <p:tgtEl>
                                          <p:spTgt spid="905242"/>
                                        </p:tgtEl>
                                        <p:attrNameLst>
                                          <p:attrName>ppt_y</p:attrName>
                                        </p:attrNameLst>
                                      </p:cBhvr>
                                      <p:tavLst>
                                        <p:tav tm="0">
                                          <p:val>
                                            <p:strVal val="1+#ppt_h/2"/>
                                          </p:val>
                                        </p:tav>
                                        <p:tav tm="100000">
                                          <p:val>
                                            <p:strVal val="#ppt_y"/>
                                          </p:val>
                                        </p:tav>
                                      </p:tavLst>
                                    </p:anim>
                                  </p:childTnLst>
                                </p:cTn>
                              </p:par>
                            </p:childTnLst>
                          </p:cTn>
                        </p:par>
                        <p:par>
                          <p:cTn id="59" fill="hold" nodeType="afterGroup">
                            <p:stCondLst>
                              <p:cond delay="5500"/>
                            </p:stCondLst>
                            <p:childTnLst>
                              <p:par>
                                <p:cTn id="60" presetID="2" presetClass="entr" presetSubtype="4" fill="hold" grpId="0" nodeType="afterEffect">
                                  <p:stCondLst>
                                    <p:cond delay="0"/>
                                  </p:stCondLst>
                                  <p:childTnLst>
                                    <p:set>
                                      <p:cBhvr>
                                        <p:cTn id="61" dur="1" fill="hold">
                                          <p:stCondLst>
                                            <p:cond delay="0"/>
                                          </p:stCondLst>
                                        </p:cTn>
                                        <p:tgtEl>
                                          <p:spTgt spid="905243"/>
                                        </p:tgtEl>
                                        <p:attrNameLst>
                                          <p:attrName>style.visibility</p:attrName>
                                        </p:attrNameLst>
                                      </p:cBhvr>
                                      <p:to>
                                        <p:strVal val="visible"/>
                                      </p:to>
                                    </p:set>
                                    <p:anim calcmode="lin" valueType="num">
                                      <p:cBhvr additive="base">
                                        <p:cTn id="62" dur="500" fill="hold"/>
                                        <p:tgtEl>
                                          <p:spTgt spid="905243"/>
                                        </p:tgtEl>
                                        <p:attrNameLst>
                                          <p:attrName>ppt_x</p:attrName>
                                        </p:attrNameLst>
                                      </p:cBhvr>
                                      <p:tavLst>
                                        <p:tav tm="0">
                                          <p:val>
                                            <p:strVal val="#ppt_x"/>
                                          </p:val>
                                        </p:tav>
                                        <p:tav tm="100000">
                                          <p:val>
                                            <p:strVal val="#ppt_x"/>
                                          </p:val>
                                        </p:tav>
                                      </p:tavLst>
                                    </p:anim>
                                    <p:anim calcmode="lin" valueType="num">
                                      <p:cBhvr additive="base">
                                        <p:cTn id="63" dur="500" fill="hold"/>
                                        <p:tgtEl>
                                          <p:spTgt spid="90524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5220" grpId="0" animBg="1"/>
      <p:bldP spid="905224" grpId="0" animBg="1"/>
      <p:bldP spid="905234" grpId="0" animBg="1"/>
      <p:bldP spid="905235" grpId="0" animBg="1"/>
      <p:bldP spid="905236" grpId="0" animBg="1"/>
      <p:bldP spid="905237" grpId="0" animBg="1"/>
      <p:bldP spid="905238" grpId="0" animBg="1"/>
      <p:bldP spid="905239" grpId="0" animBg="1"/>
      <p:bldP spid="905240" grpId="0" animBg="1"/>
      <p:bldP spid="905241" grpId="0" animBg="1"/>
      <p:bldP spid="905242" grpId="0" animBg="1"/>
      <p:bldP spid="905243" grpId="0" animBg="1"/>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en-US"/>
              <a:t>Fred R. David</a:t>
            </a:r>
          </a:p>
          <a:p>
            <a:r>
              <a:rPr lang="en-US" altLang="en-US"/>
              <a:t>Prentice Hall</a:t>
            </a:r>
          </a:p>
        </p:txBody>
      </p:sp>
      <p:sp>
        <p:nvSpPr>
          <p:cNvPr id="6" name="Slide Number Placeholder 5"/>
          <p:cNvSpPr>
            <a:spLocks noGrp="1"/>
          </p:cNvSpPr>
          <p:nvPr>
            <p:ph type="sldNum" sz="quarter" idx="12"/>
          </p:nvPr>
        </p:nvSpPr>
        <p:spPr/>
        <p:txBody>
          <a:bodyPr/>
          <a:lstStyle/>
          <a:p>
            <a:r>
              <a:rPr lang="en-US" altLang="en-US"/>
              <a:t>Ch 7-</a:t>
            </a:r>
            <a:fld id="{F0BA65C5-8DBA-4896-B544-236B95DC505A}" type="slidenum">
              <a:rPr lang="en-US" altLang="en-US"/>
              <a:pPr/>
              <a:t>31</a:t>
            </a:fld>
            <a:endParaRPr lang="en-US" altLang="en-US"/>
          </a:p>
        </p:txBody>
      </p:sp>
      <p:sp>
        <p:nvSpPr>
          <p:cNvPr id="1065986" name="Rectangle 2"/>
          <p:cNvSpPr>
            <a:spLocks noGrp="1" noChangeArrowheads="1"/>
          </p:cNvSpPr>
          <p:nvPr>
            <p:ph type="title"/>
          </p:nvPr>
        </p:nvSpPr>
        <p:spPr>
          <a:xfrm>
            <a:off x="685800" y="304800"/>
            <a:ext cx="7769225" cy="1139825"/>
          </a:xfrm>
          <a:ln/>
          <a:extLs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r>
              <a:rPr lang="en-US" altLang="en-US">
                <a:solidFill>
                  <a:schemeClr val="tx1"/>
                </a:solidFill>
              </a:rPr>
              <a:t> Basic Forms of Structure</a:t>
            </a:r>
          </a:p>
        </p:txBody>
      </p:sp>
      <p:sp>
        <p:nvSpPr>
          <p:cNvPr id="1065987" name="Rectangle 3"/>
          <p:cNvSpPr>
            <a:spLocks noGrp="1" noChangeArrowheads="1"/>
          </p:cNvSpPr>
          <p:nvPr>
            <p:ph type="body" idx="1"/>
          </p:nvPr>
        </p:nvSpPr>
        <p:spPr>
          <a:xfrm>
            <a:off x="609600" y="2209800"/>
            <a:ext cx="7997825" cy="3581400"/>
          </a:xfrm>
          <a:noFill/>
          <a:ln/>
          <a:extLst>
            <a:ext uri="{909E8E84-426E-40DD-AFC4-6F175D3DCCD1}">
              <a14:hiddenFill xmlns:a14="http://schemas.microsoft.com/office/drawing/2010/main">
                <a:solidFill>
                  <a:srgbClr val="DBCBC7"/>
                </a:solidFill>
              </a14:hiddenFill>
            </a:ex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pPr marL="990600" lvl="1" indent="-533400">
              <a:buFontTx/>
              <a:buAutoNum type="arabicPeriod"/>
            </a:pPr>
            <a:r>
              <a:rPr lang="en-US" altLang="en-US">
                <a:solidFill>
                  <a:schemeClr val="bg1"/>
                </a:solidFill>
              </a:rPr>
              <a:t>Functional Structure</a:t>
            </a:r>
          </a:p>
          <a:p>
            <a:pPr marL="1371600" lvl="2" indent="-457200"/>
            <a:r>
              <a:rPr lang="en-US" altLang="en-US">
                <a:solidFill>
                  <a:schemeClr val="bg1"/>
                </a:solidFill>
              </a:rPr>
              <a:t>Groups tasks and activities by business function</a:t>
            </a:r>
          </a:p>
          <a:p>
            <a:pPr marL="1371600" lvl="2" indent="-457200"/>
            <a:endParaRPr lang="en-US" altLang="en-US">
              <a:solidFill>
                <a:schemeClr val="bg1"/>
              </a:solidFill>
            </a:endParaRPr>
          </a:p>
          <a:p>
            <a:pPr marL="990600" lvl="1" indent="-533400">
              <a:buFontTx/>
              <a:buAutoNum type="arabicPeriod"/>
            </a:pPr>
            <a:r>
              <a:rPr lang="en-US" altLang="en-US">
                <a:solidFill>
                  <a:schemeClr val="bg1"/>
                </a:solidFill>
              </a:rPr>
              <a:t>Divisional Structure</a:t>
            </a:r>
          </a:p>
          <a:p>
            <a:pPr marL="1371600" lvl="2" indent="-457200"/>
            <a:r>
              <a:rPr lang="en-US" altLang="en-US">
                <a:solidFill>
                  <a:schemeClr val="bg1"/>
                </a:solidFill>
              </a:rPr>
              <a:t>Decentralized and organized by geography, product, customer, or process</a:t>
            </a: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65987">
                                            <p:txEl>
                                              <p:pRg st="0" end="0"/>
                                            </p:txEl>
                                          </p:spTgt>
                                        </p:tgtEl>
                                        <p:attrNameLst>
                                          <p:attrName>style.visibility</p:attrName>
                                        </p:attrNameLst>
                                      </p:cBhvr>
                                      <p:to>
                                        <p:strVal val="visible"/>
                                      </p:to>
                                    </p:set>
                                    <p:animEffect transition="in" filter="dissolve">
                                      <p:cBhvr>
                                        <p:cTn id="7" dur="500"/>
                                        <p:tgtEl>
                                          <p:spTgt spid="1065987">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065987">
                                            <p:txEl>
                                              <p:pRg st="1" end="1"/>
                                            </p:txEl>
                                          </p:spTgt>
                                        </p:tgtEl>
                                        <p:attrNameLst>
                                          <p:attrName>style.visibility</p:attrName>
                                        </p:attrNameLst>
                                      </p:cBhvr>
                                      <p:to>
                                        <p:strVal val="visible"/>
                                      </p:to>
                                    </p:set>
                                    <p:animEffect transition="in" filter="dissolve">
                                      <p:cBhvr>
                                        <p:cTn id="10" dur="500"/>
                                        <p:tgtEl>
                                          <p:spTgt spid="1065987">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1065987">
                                            <p:txEl>
                                              <p:pRg st="3" end="3"/>
                                            </p:txEl>
                                          </p:spTgt>
                                        </p:tgtEl>
                                        <p:attrNameLst>
                                          <p:attrName>style.visibility</p:attrName>
                                        </p:attrNameLst>
                                      </p:cBhvr>
                                      <p:to>
                                        <p:strVal val="visible"/>
                                      </p:to>
                                    </p:set>
                                    <p:animEffect transition="in" filter="dissolve">
                                      <p:cBhvr>
                                        <p:cTn id="15" dur="500"/>
                                        <p:tgtEl>
                                          <p:spTgt spid="1065987">
                                            <p:txEl>
                                              <p:pRg st="3" end="3"/>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1065987">
                                            <p:txEl>
                                              <p:pRg st="4" end="4"/>
                                            </p:txEl>
                                          </p:spTgt>
                                        </p:tgtEl>
                                        <p:attrNameLst>
                                          <p:attrName>style.visibility</p:attrName>
                                        </p:attrNameLst>
                                      </p:cBhvr>
                                      <p:to>
                                        <p:strVal val="visible"/>
                                      </p:to>
                                    </p:set>
                                    <p:animEffect transition="in" filter="dissolve">
                                      <p:cBhvr>
                                        <p:cTn id="18" dur="500"/>
                                        <p:tgtEl>
                                          <p:spTgt spid="10659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5987" grpId="0" uiExpand="1"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en-US"/>
              <a:t>Fred R. David</a:t>
            </a:r>
          </a:p>
          <a:p>
            <a:r>
              <a:rPr lang="en-US" altLang="en-US"/>
              <a:t>Prentice Hall</a:t>
            </a:r>
          </a:p>
        </p:txBody>
      </p:sp>
      <p:sp>
        <p:nvSpPr>
          <p:cNvPr id="6" name="Slide Number Placeholder 5"/>
          <p:cNvSpPr>
            <a:spLocks noGrp="1"/>
          </p:cNvSpPr>
          <p:nvPr>
            <p:ph type="sldNum" sz="quarter" idx="12"/>
          </p:nvPr>
        </p:nvSpPr>
        <p:spPr/>
        <p:txBody>
          <a:bodyPr/>
          <a:lstStyle/>
          <a:p>
            <a:r>
              <a:rPr lang="en-US" altLang="en-US"/>
              <a:t>Ch 7-</a:t>
            </a:r>
            <a:fld id="{11314D56-056D-4DA5-A0C1-804F74817D85}" type="slidenum">
              <a:rPr lang="en-US" altLang="en-US"/>
              <a:pPr/>
              <a:t>32</a:t>
            </a:fld>
            <a:endParaRPr lang="en-US" altLang="en-US"/>
          </a:p>
        </p:txBody>
      </p:sp>
      <p:sp>
        <p:nvSpPr>
          <p:cNvPr id="1068034" name="Rectangle 2"/>
          <p:cNvSpPr>
            <a:spLocks noGrp="1" noChangeArrowheads="1"/>
          </p:cNvSpPr>
          <p:nvPr>
            <p:ph type="title"/>
          </p:nvPr>
        </p:nvSpPr>
        <p:spPr>
          <a:xfrm>
            <a:off x="685800" y="304800"/>
            <a:ext cx="7769225" cy="1139825"/>
          </a:xfrm>
          <a:ln/>
          <a:extLs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r>
              <a:rPr lang="en-US" altLang="en-US">
                <a:solidFill>
                  <a:schemeClr val="tx1"/>
                </a:solidFill>
              </a:rPr>
              <a:t> Basic Forms of Structure</a:t>
            </a:r>
          </a:p>
        </p:txBody>
      </p:sp>
      <p:sp>
        <p:nvSpPr>
          <p:cNvPr id="1068035" name="Rectangle 3"/>
          <p:cNvSpPr>
            <a:spLocks noGrp="1" noChangeArrowheads="1"/>
          </p:cNvSpPr>
          <p:nvPr>
            <p:ph type="body" idx="1"/>
          </p:nvPr>
        </p:nvSpPr>
        <p:spPr>
          <a:xfrm>
            <a:off x="609600" y="1752600"/>
            <a:ext cx="7997825" cy="4419600"/>
          </a:xfrm>
          <a:noFill/>
          <a:ln/>
          <a:extLst>
            <a:ext uri="{909E8E84-426E-40DD-AFC4-6F175D3DCCD1}">
              <a14:hiddenFill xmlns:a14="http://schemas.microsoft.com/office/drawing/2010/main">
                <a:solidFill>
                  <a:srgbClr val="DBCBC7"/>
                </a:solidFill>
              </a14:hiddenFill>
            </a:ex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pPr marL="609600" indent="-609600">
              <a:buFontTx/>
              <a:buNone/>
            </a:pPr>
            <a:endParaRPr lang="en-US" altLang="en-US">
              <a:solidFill>
                <a:schemeClr val="bg1"/>
              </a:solidFill>
            </a:endParaRPr>
          </a:p>
          <a:p>
            <a:pPr marL="990600" lvl="1" indent="-533400">
              <a:buFontTx/>
              <a:buAutoNum type="arabicPeriod" startAt="3"/>
            </a:pPr>
            <a:r>
              <a:rPr lang="en-US" altLang="en-US">
                <a:solidFill>
                  <a:schemeClr val="bg1"/>
                </a:solidFill>
              </a:rPr>
              <a:t>Strategic Business Unit Structure (SBU)</a:t>
            </a:r>
          </a:p>
          <a:p>
            <a:pPr marL="1371600" lvl="2" indent="-457200"/>
            <a:r>
              <a:rPr lang="en-US" altLang="en-US">
                <a:solidFill>
                  <a:schemeClr val="bg1"/>
                </a:solidFill>
              </a:rPr>
              <a:t>Groups similar divisions; delegates authority and responsibility to SBU executive</a:t>
            </a:r>
          </a:p>
          <a:p>
            <a:pPr marL="1371600" lvl="2" indent="-457200">
              <a:buFontTx/>
              <a:buAutoNum type="arabicPeriod" startAt="3"/>
            </a:pPr>
            <a:endParaRPr lang="en-US" altLang="en-US">
              <a:solidFill>
                <a:schemeClr val="bg1"/>
              </a:solidFill>
            </a:endParaRPr>
          </a:p>
          <a:p>
            <a:pPr marL="990600" lvl="1" indent="-533400">
              <a:buFontTx/>
              <a:buAutoNum type="arabicPeriod" startAt="4"/>
            </a:pPr>
            <a:r>
              <a:rPr lang="en-US" altLang="en-US">
                <a:solidFill>
                  <a:schemeClr val="bg1"/>
                </a:solidFill>
              </a:rPr>
              <a:t>Matrix Structure</a:t>
            </a:r>
          </a:p>
          <a:p>
            <a:pPr marL="1371600" lvl="2" indent="-457200"/>
            <a:r>
              <a:rPr lang="en-US" altLang="en-US">
                <a:solidFill>
                  <a:schemeClr val="bg1"/>
                </a:solidFill>
              </a:rPr>
              <a:t>Most complex of all designs.  Depends upon both vertical and horizontal flows of authority and communication</a:t>
            </a: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68035">
                                            <p:txEl>
                                              <p:pRg st="1" end="1"/>
                                            </p:txEl>
                                          </p:spTgt>
                                        </p:tgtEl>
                                        <p:attrNameLst>
                                          <p:attrName>style.visibility</p:attrName>
                                        </p:attrNameLst>
                                      </p:cBhvr>
                                      <p:to>
                                        <p:strVal val="visible"/>
                                      </p:to>
                                    </p:set>
                                    <p:animEffect transition="in" filter="dissolve">
                                      <p:cBhvr>
                                        <p:cTn id="7" dur="500"/>
                                        <p:tgtEl>
                                          <p:spTgt spid="1068035">
                                            <p:txEl>
                                              <p:pRg st="1" end="1"/>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068035">
                                            <p:txEl>
                                              <p:pRg st="2" end="2"/>
                                            </p:txEl>
                                          </p:spTgt>
                                        </p:tgtEl>
                                        <p:attrNameLst>
                                          <p:attrName>style.visibility</p:attrName>
                                        </p:attrNameLst>
                                      </p:cBhvr>
                                      <p:to>
                                        <p:strVal val="visible"/>
                                      </p:to>
                                    </p:set>
                                    <p:animEffect transition="in" filter="dissolve">
                                      <p:cBhvr>
                                        <p:cTn id="10" dur="500"/>
                                        <p:tgtEl>
                                          <p:spTgt spid="1068035">
                                            <p:txEl>
                                              <p:pRg st="2" end="2"/>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1068035">
                                            <p:txEl>
                                              <p:pRg st="4" end="4"/>
                                            </p:txEl>
                                          </p:spTgt>
                                        </p:tgtEl>
                                        <p:attrNameLst>
                                          <p:attrName>style.visibility</p:attrName>
                                        </p:attrNameLst>
                                      </p:cBhvr>
                                      <p:to>
                                        <p:strVal val="visible"/>
                                      </p:to>
                                    </p:set>
                                    <p:animEffect transition="in" filter="dissolve">
                                      <p:cBhvr>
                                        <p:cTn id="13" dur="500"/>
                                        <p:tgtEl>
                                          <p:spTgt spid="1068035">
                                            <p:txEl>
                                              <p:pRg st="4" end="4"/>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1068035">
                                            <p:txEl>
                                              <p:pRg st="5" end="5"/>
                                            </p:txEl>
                                          </p:spTgt>
                                        </p:tgtEl>
                                        <p:attrNameLst>
                                          <p:attrName>style.visibility</p:attrName>
                                        </p:attrNameLst>
                                      </p:cBhvr>
                                      <p:to>
                                        <p:strVal val="visible"/>
                                      </p:to>
                                    </p:set>
                                    <p:animEffect transition="in" filter="dissolve">
                                      <p:cBhvr>
                                        <p:cTn id="16" dur="500"/>
                                        <p:tgtEl>
                                          <p:spTgt spid="106803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8035"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en-US"/>
              <a:t>Fred R. David</a:t>
            </a:r>
          </a:p>
          <a:p>
            <a:r>
              <a:rPr lang="en-US" altLang="en-US"/>
              <a:t>Prentice Hall</a:t>
            </a:r>
          </a:p>
        </p:txBody>
      </p:sp>
      <p:sp>
        <p:nvSpPr>
          <p:cNvPr id="6" name="Slide Number Placeholder 5"/>
          <p:cNvSpPr>
            <a:spLocks noGrp="1"/>
          </p:cNvSpPr>
          <p:nvPr>
            <p:ph type="sldNum" sz="quarter" idx="12"/>
          </p:nvPr>
        </p:nvSpPr>
        <p:spPr/>
        <p:txBody>
          <a:bodyPr/>
          <a:lstStyle/>
          <a:p>
            <a:r>
              <a:rPr lang="en-US" altLang="en-US"/>
              <a:t>Ch 7-</a:t>
            </a:r>
            <a:fld id="{C1BECB93-EB3F-4646-8E6B-0B21EC399B04}" type="slidenum">
              <a:rPr lang="en-US" altLang="en-US"/>
              <a:pPr/>
              <a:t>33</a:t>
            </a:fld>
            <a:endParaRPr lang="en-US" altLang="en-US"/>
          </a:p>
        </p:txBody>
      </p:sp>
      <p:sp>
        <p:nvSpPr>
          <p:cNvPr id="1070082" name="Rectangle 2"/>
          <p:cNvSpPr>
            <a:spLocks noGrp="1" noChangeArrowheads="1"/>
          </p:cNvSpPr>
          <p:nvPr>
            <p:ph type="title"/>
          </p:nvPr>
        </p:nvSpPr>
        <p:spPr>
          <a:xfrm>
            <a:off x="685800" y="304800"/>
            <a:ext cx="7769225" cy="1139825"/>
          </a:xfrm>
          <a:ln/>
          <a:extLs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r>
              <a:rPr lang="en-US" altLang="en-US">
                <a:solidFill>
                  <a:schemeClr val="tx1"/>
                </a:solidFill>
              </a:rPr>
              <a:t> Restructuring</a:t>
            </a:r>
          </a:p>
        </p:txBody>
      </p:sp>
      <p:sp>
        <p:nvSpPr>
          <p:cNvPr id="1070083" name="Rectangle 3"/>
          <p:cNvSpPr>
            <a:spLocks noGrp="1" noChangeArrowheads="1"/>
          </p:cNvSpPr>
          <p:nvPr>
            <p:ph type="body" idx="1"/>
          </p:nvPr>
        </p:nvSpPr>
        <p:spPr>
          <a:xfrm>
            <a:off x="609600" y="1752600"/>
            <a:ext cx="7997825" cy="4419600"/>
          </a:xfrm>
          <a:noFill/>
          <a:ln/>
          <a:extLst>
            <a:ext uri="{909E8E84-426E-40DD-AFC4-6F175D3DCCD1}">
              <a14:hiddenFill xmlns:a14="http://schemas.microsoft.com/office/drawing/2010/main">
                <a:solidFill>
                  <a:srgbClr val="DBCBC7"/>
                </a:solidFill>
              </a14:hiddenFill>
            </a:ex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pPr marL="609600" indent="-609600">
              <a:buFontTx/>
              <a:buNone/>
            </a:pPr>
            <a:r>
              <a:rPr lang="en-US" altLang="en-US">
                <a:solidFill>
                  <a:schemeClr val="bg1"/>
                </a:solidFill>
              </a:rPr>
              <a:t>Restructuring –</a:t>
            </a:r>
          </a:p>
          <a:p>
            <a:pPr marL="609600" indent="-609600">
              <a:buFontTx/>
              <a:buNone/>
            </a:pPr>
            <a:endParaRPr lang="en-US" altLang="en-US">
              <a:solidFill>
                <a:schemeClr val="bg1"/>
              </a:solidFill>
            </a:endParaRPr>
          </a:p>
          <a:p>
            <a:pPr marL="609600" indent="-609600">
              <a:buFontTx/>
              <a:buNone/>
            </a:pPr>
            <a:r>
              <a:rPr lang="en-US" altLang="en-US">
                <a:solidFill>
                  <a:schemeClr val="bg1"/>
                </a:solidFill>
              </a:rPr>
              <a:t>Reducing the size of the firm in terms of number of employees, divisions, or units, and the number of hierarchical levels in the firm’s organizational structure</a:t>
            </a:r>
          </a:p>
        </p:txBody>
      </p:sp>
    </p:spTree>
  </p:cSld>
  <p:clrMapOvr>
    <a:masterClrMapping/>
  </p:clrMapOvr>
  <p:transition>
    <p:cover/>
  </p:transition>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en-US"/>
              <a:t>Fred R. David</a:t>
            </a:r>
          </a:p>
          <a:p>
            <a:r>
              <a:rPr lang="en-US" altLang="en-US"/>
              <a:t>Prentice Hall</a:t>
            </a:r>
          </a:p>
        </p:txBody>
      </p:sp>
      <p:sp>
        <p:nvSpPr>
          <p:cNvPr id="6" name="Slide Number Placeholder 5"/>
          <p:cNvSpPr>
            <a:spLocks noGrp="1"/>
          </p:cNvSpPr>
          <p:nvPr>
            <p:ph type="sldNum" sz="quarter" idx="12"/>
          </p:nvPr>
        </p:nvSpPr>
        <p:spPr/>
        <p:txBody>
          <a:bodyPr/>
          <a:lstStyle/>
          <a:p>
            <a:r>
              <a:rPr lang="en-US" altLang="en-US"/>
              <a:t>Ch 7-</a:t>
            </a:r>
            <a:fld id="{C2830E33-3352-4005-B8B0-C2C37BC6FAD5}" type="slidenum">
              <a:rPr lang="en-US" altLang="en-US"/>
              <a:pPr/>
              <a:t>34</a:t>
            </a:fld>
            <a:endParaRPr lang="en-US" altLang="en-US"/>
          </a:p>
        </p:txBody>
      </p:sp>
      <p:sp>
        <p:nvSpPr>
          <p:cNvPr id="1072130" name="Rectangle 2"/>
          <p:cNvSpPr>
            <a:spLocks noGrp="1" noChangeArrowheads="1"/>
          </p:cNvSpPr>
          <p:nvPr>
            <p:ph type="title"/>
          </p:nvPr>
        </p:nvSpPr>
        <p:spPr>
          <a:xfrm>
            <a:off x="685800" y="304800"/>
            <a:ext cx="7769225" cy="1139825"/>
          </a:xfrm>
          <a:ln/>
          <a:extLs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r>
              <a:rPr lang="en-US" altLang="en-US">
                <a:solidFill>
                  <a:schemeClr val="tx1"/>
                </a:solidFill>
              </a:rPr>
              <a:t> Restructuring</a:t>
            </a:r>
          </a:p>
        </p:txBody>
      </p:sp>
      <p:sp>
        <p:nvSpPr>
          <p:cNvPr id="1072131" name="Rectangle 3"/>
          <p:cNvSpPr>
            <a:spLocks noGrp="1" noChangeArrowheads="1"/>
          </p:cNvSpPr>
          <p:nvPr>
            <p:ph type="body" idx="1"/>
          </p:nvPr>
        </p:nvSpPr>
        <p:spPr>
          <a:xfrm>
            <a:off x="609600" y="2362200"/>
            <a:ext cx="7997825" cy="2971800"/>
          </a:xfrm>
          <a:noFill/>
          <a:ln/>
          <a:extLst>
            <a:ext uri="{909E8E84-426E-40DD-AFC4-6F175D3DCCD1}">
              <a14:hiddenFill xmlns:a14="http://schemas.microsoft.com/office/drawing/2010/main">
                <a:solidFill>
                  <a:srgbClr val="DBCBC7"/>
                </a:solidFill>
              </a14:hiddenFill>
            </a:ex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pPr marL="609600" indent="-609600">
              <a:buFontTx/>
              <a:buNone/>
            </a:pPr>
            <a:r>
              <a:rPr lang="en-US" altLang="en-US">
                <a:solidFill>
                  <a:schemeClr val="bg1"/>
                </a:solidFill>
              </a:rPr>
              <a:t>Also called –</a:t>
            </a:r>
          </a:p>
          <a:p>
            <a:pPr marL="609600" indent="-609600">
              <a:buFontTx/>
              <a:buNone/>
            </a:pPr>
            <a:endParaRPr lang="en-US" altLang="en-US">
              <a:solidFill>
                <a:schemeClr val="bg1"/>
              </a:solidFill>
            </a:endParaRPr>
          </a:p>
          <a:p>
            <a:pPr marL="990600" lvl="1" indent="-533400"/>
            <a:r>
              <a:rPr lang="en-US" altLang="en-US">
                <a:solidFill>
                  <a:schemeClr val="bg1"/>
                </a:solidFill>
              </a:rPr>
              <a:t>Downsizing</a:t>
            </a:r>
          </a:p>
          <a:p>
            <a:pPr marL="990600" lvl="1" indent="-533400"/>
            <a:r>
              <a:rPr lang="en-US" altLang="en-US">
                <a:solidFill>
                  <a:schemeClr val="bg1"/>
                </a:solidFill>
              </a:rPr>
              <a:t>Rightsizing</a:t>
            </a:r>
          </a:p>
          <a:p>
            <a:pPr marL="990600" lvl="1" indent="-533400"/>
            <a:r>
              <a:rPr lang="en-US" altLang="en-US">
                <a:solidFill>
                  <a:schemeClr val="bg1"/>
                </a:solidFill>
              </a:rPr>
              <a:t>Delayering</a:t>
            </a:r>
          </a:p>
          <a:p>
            <a:pPr marL="990600" lvl="1" indent="-533400"/>
            <a:endParaRPr lang="en-US" altLang="en-US">
              <a:solidFill>
                <a:schemeClr val="bg1"/>
              </a:solidFill>
            </a:endParaRPr>
          </a:p>
        </p:txBody>
      </p:sp>
    </p:spTree>
  </p:cSld>
  <p:clrMapOvr>
    <a:masterClrMapping/>
  </p:clrMapOvr>
  <p:transition>
    <p:cover/>
  </p:transition>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en-US"/>
              <a:t>Fred R. David</a:t>
            </a:r>
          </a:p>
          <a:p>
            <a:r>
              <a:rPr lang="en-US" altLang="en-US"/>
              <a:t>Prentice Hall</a:t>
            </a:r>
          </a:p>
        </p:txBody>
      </p:sp>
      <p:sp>
        <p:nvSpPr>
          <p:cNvPr id="6" name="Slide Number Placeholder 5"/>
          <p:cNvSpPr>
            <a:spLocks noGrp="1"/>
          </p:cNvSpPr>
          <p:nvPr>
            <p:ph type="sldNum" sz="quarter" idx="12"/>
          </p:nvPr>
        </p:nvSpPr>
        <p:spPr/>
        <p:txBody>
          <a:bodyPr/>
          <a:lstStyle/>
          <a:p>
            <a:r>
              <a:rPr lang="en-US" altLang="en-US"/>
              <a:t>Ch 7-</a:t>
            </a:r>
            <a:fld id="{F793D6E8-0E52-4FAA-BDE3-85E4B5FD7646}" type="slidenum">
              <a:rPr lang="en-US" altLang="en-US"/>
              <a:pPr/>
              <a:t>35</a:t>
            </a:fld>
            <a:endParaRPr lang="en-US" altLang="en-US"/>
          </a:p>
        </p:txBody>
      </p:sp>
      <p:sp>
        <p:nvSpPr>
          <p:cNvPr id="1074178" name="Rectangle 2"/>
          <p:cNvSpPr>
            <a:spLocks noGrp="1" noChangeArrowheads="1"/>
          </p:cNvSpPr>
          <p:nvPr>
            <p:ph type="title"/>
          </p:nvPr>
        </p:nvSpPr>
        <p:spPr>
          <a:xfrm>
            <a:off x="685800" y="304800"/>
            <a:ext cx="7769225" cy="1139825"/>
          </a:xfrm>
          <a:ln/>
          <a:extLs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r>
              <a:rPr lang="en-US" altLang="en-US">
                <a:solidFill>
                  <a:schemeClr val="tx1"/>
                </a:solidFill>
              </a:rPr>
              <a:t> Restructuring</a:t>
            </a:r>
          </a:p>
        </p:txBody>
      </p:sp>
      <p:sp>
        <p:nvSpPr>
          <p:cNvPr id="1074179" name="Rectangle 3"/>
          <p:cNvSpPr>
            <a:spLocks noGrp="1" noChangeArrowheads="1"/>
          </p:cNvSpPr>
          <p:nvPr>
            <p:ph type="body" idx="1"/>
          </p:nvPr>
        </p:nvSpPr>
        <p:spPr>
          <a:xfrm>
            <a:off x="609600" y="2362200"/>
            <a:ext cx="7997825" cy="2971800"/>
          </a:xfrm>
          <a:noFill/>
          <a:ln/>
          <a:extLst>
            <a:ext uri="{909E8E84-426E-40DD-AFC4-6F175D3DCCD1}">
              <a14:hiddenFill xmlns:a14="http://schemas.microsoft.com/office/drawing/2010/main">
                <a:solidFill>
                  <a:srgbClr val="DBCBC7"/>
                </a:solidFill>
              </a14:hiddenFill>
            </a:ex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pPr marL="609600" indent="-609600"/>
            <a:r>
              <a:rPr lang="en-US" altLang="en-US">
                <a:solidFill>
                  <a:schemeClr val="bg1"/>
                </a:solidFill>
              </a:rPr>
              <a:t>Employed when ratios out of line with benchmarked competitors</a:t>
            </a:r>
          </a:p>
          <a:p>
            <a:pPr marL="609600" indent="-609600"/>
            <a:endParaRPr lang="en-US" altLang="en-US">
              <a:solidFill>
                <a:schemeClr val="bg1"/>
              </a:solidFill>
            </a:endParaRPr>
          </a:p>
          <a:p>
            <a:pPr marL="609600" indent="-609600"/>
            <a:r>
              <a:rPr lang="en-US" altLang="en-US">
                <a:solidFill>
                  <a:schemeClr val="bg1"/>
                </a:solidFill>
              </a:rPr>
              <a:t>Primary benefit sought is cost reduction</a:t>
            </a: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074179">
                                            <p:txEl>
                                              <p:pRg st="0" end="0"/>
                                            </p:txEl>
                                          </p:spTgt>
                                        </p:tgtEl>
                                        <p:attrNameLst>
                                          <p:attrName>style.visibility</p:attrName>
                                        </p:attrNameLst>
                                      </p:cBhvr>
                                      <p:to>
                                        <p:strVal val="visible"/>
                                      </p:to>
                                    </p:set>
                                    <p:animEffect transition="in" filter="checkerboard(across)">
                                      <p:cBhvr>
                                        <p:cTn id="7" dur="500"/>
                                        <p:tgtEl>
                                          <p:spTgt spid="10741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074179">
                                            <p:txEl>
                                              <p:pRg st="2" end="2"/>
                                            </p:txEl>
                                          </p:spTgt>
                                        </p:tgtEl>
                                        <p:attrNameLst>
                                          <p:attrName>style.visibility</p:attrName>
                                        </p:attrNameLst>
                                      </p:cBhvr>
                                      <p:to>
                                        <p:strVal val="visible"/>
                                      </p:to>
                                    </p:set>
                                    <p:animEffect transition="in" filter="checkerboard(across)">
                                      <p:cBhvr>
                                        <p:cTn id="12" dur="500"/>
                                        <p:tgtEl>
                                          <p:spTgt spid="10741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4179" grpId="0" build="p"/>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en-US"/>
              <a:t>Fred R. David</a:t>
            </a:r>
          </a:p>
          <a:p>
            <a:r>
              <a:rPr lang="en-US" altLang="en-US"/>
              <a:t>Prentice Hall</a:t>
            </a:r>
          </a:p>
        </p:txBody>
      </p:sp>
      <p:sp>
        <p:nvSpPr>
          <p:cNvPr id="6" name="Slide Number Placeholder 5"/>
          <p:cNvSpPr>
            <a:spLocks noGrp="1"/>
          </p:cNvSpPr>
          <p:nvPr>
            <p:ph type="sldNum" sz="quarter" idx="12"/>
          </p:nvPr>
        </p:nvSpPr>
        <p:spPr/>
        <p:txBody>
          <a:bodyPr/>
          <a:lstStyle/>
          <a:p>
            <a:r>
              <a:rPr lang="en-US" altLang="en-US"/>
              <a:t>Ch 7-</a:t>
            </a:r>
            <a:fld id="{F9049EE8-2B07-4D94-AE38-B04CF9B6FA1F}" type="slidenum">
              <a:rPr lang="en-US" altLang="en-US"/>
              <a:pPr/>
              <a:t>36</a:t>
            </a:fld>
            <a:endParaRPr lang="en-US" altLang="en-US"/>
          </a:p>
        </p:txBody>
      </p:sp>
      <p:sp>
        <p:nvSpPr>
          <p:cNvPr id="1078274" name="Rectangle 2"/>
          <p:cNvSpPr>
            <a:spLocks noGrp="1" noChangeArrowheads="1"/>
          </p:cNvSpPr>
          <p:nvPr>
            <p:ph type="title"/>
          </p:nvPr>
        </p:nvSpPr>
        <p:spPr>
          <a:xfrm>
            <a:off x="685800" y="304800"/>
            <a:ext cx="7769225" cy="1139825"/>
          </a:xfrm>
          <a:ln/>
          <a:extLs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r>
              <a:rPr lang="en-US" altLang="en-US">
                <a:solidFill>
                  <a:schemeClr val="tx1"/>
                </a:solidFill>
              </a:rPr>
              <a:t> Reengineering</a:t>
            </a:r>
          </a:p>
        </p:txBody>
      </p:sp>
      <p:sp>
        <p:nvSpPr>
          <p:cNvPr id="1078275" name="Rectangle 3"/>
          <p:cNvSpPr>
            <a:spLocks noGrp="1" noChangeArrowheads="1"/>
          </p:cNvSpPr>
          <p:nvPr>
            <p:ph type="body" idx="1"/>
          </p:nvPr>
        </p:nvSpPr>
        <p:spPr>
          <a:xfrm>
            <a:off x="609600" y="2362200"/>
            <a:ext cx="7997825" cy="2971800"/>
          </a:xfrm>
          <a:noFill/>
          <a:ln/>
          <a:extLst>
            <a:ext uri="{909E8E84-426E-40DD-AFC4-6F175D3DCCD1}">
              <a14:hiddenFill xmlns:a14="http://schemas.microsoft.com/office/drawing/2010/main">
                <a:solidFill>
                  <a:srgbClr val="DBCBC7"/>
                </a:solidFill>
              </a14:hiddenFill>
            </a:ex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pPr marL="609600" indent="-609600">
              <a:buFontTx/>
              <a:buNone/>
            </a:pPr>
            <a:r>
              <a:rPr lang="en-US" altLang="en-US">
                <a:solidFill>
                  <a:schemeClr val="bg1"/>
                </a:solidFill>
              </a:rPr>
              <a:t>Reengineering –</a:t>
            </a:r>
          </a:p>
          <a:p>
            <a:pPr marL="609600" indent="-609600">
              <a:buFontTx/>
              <a:buNone/>
            </a:pPr>
            <a:endParaRPr lang="en-US" altLang="en-US">
              <a:solidFill>
                <a:schemeClr val="bg1"/>
              </a:solidFill>
            </a:endParaRPr>
          </a:p>
          <a:p>
            <a:pPr marL="609600" indent="-609600">
              <a:buFontTx/>
              <a:buNone/>
            </a:pPr>
            <a:r>
              <a:rPr lang="en-US" altLang="en-US">
                <a:solidFill>
                  <a:schemeClr val="bg1"/>
                </a:solidFill>
              </a:rPr>
              <a:t>Involves reconfiguring or redesigning work, jobs, and processes to improve cost, quality, service and speed.</a:t>
            </a:r>
          </a:p>
        </p:txBody>
      </p:sp>
    </p:spTree>
  </p:cSld>
  <p:clrMapOvr>
    <a:masterClrMapping/>
  </p:clrMapOvr>
  <p:transition>
    <p:cover/>
  </p:transition>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en-US"/>
              <a:t>Fred R. David</a:t>
            </a:r>
          </a:p>
          <a:p>
            <a:r>
              <a:rPr lang="en-US" altLang="en-US"/>
              <a:t>Prentice Hall</a:t>
            </a:r>
          </a:p>
        </p:txBody>
      </p:sp>
      <p:sp>
        <p:nvSpPr>
          <p:cNvPr id="6" name="Slide Number Placeholder 5"/>
          <p:cNvSpPr>
            <a:spLocks noGrp="1"/>
          </p:cNvSpPr>
          <p:nvPr>
            <p:ph type="sldNum" sz="quarter" idx="12"/>
          </p:nvPr>
        </p:nvSpPr>
        <p:spPr/>
        <p:txBody>
          <a:bodyPr/>
          <a:lstStyle/>
          <a:p>
            <a:r>
              <a:rPr lang="en-US" altLang="en-US"/>
              <a:t>Ch 7-</a:t>
            </a:r>
            <a:fld id="{D95ABD07-E8EC-4C50-9E24-42B3309AC0E1}" type="slidenum">
              <a:rPr lang="en-US" altLang="en-US"/>
              <a:pPr/>
              <a:t>37</a:t>
            </a:fld>
            <a:endParaRPr lang="en-US" altLang="en-US"/>
          </a:p>
        </p:txBody>
      </p:sp>
      <p:sp>
        <p:nvSpPr>
          <p:cNvPr id="1080322" name="Rectangle 2"/>
          <p:cNvSpPr>
            <a:spLocks noGrp="1" noChangeArrowheads="1"/>
          </p:cNvSpPr>
          <p:nvPr>
            <p:ph type="title"/>
          </p:nvPr>
        </p:nvSpPr>
        <p:spPr>
          <a:xfrm>
            <a:off x="685800" y="304800"/>
            <a:ext cx="7769225" cy="1139825"/>
          </a:xfrm>
          <a:ln/>
          <a:extLs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r>
              <a:rPr lang="en-US" altLang="en-US">
                <a:solidFill>
                  <a:schemeClr val="tx1"/>
                </a:solidFill>
              </a:rPr>
              <a:t> Reengineering</a:t>
            </a:r>
          </a:p>
        </p:txBody>
      </p:sp>
      <p:sp>
        <p:nvSpPr>
          <p:cNvPr id="1080323" name="Rectangle 3"/>
          <p:cNvSpPr>
            <a:spLocks noGrp="1" noChangeArrowheads="1"/>
          </p:cNvSpPr>
          <p:nvPr>
            <p:ph type="body" idx="1"/>
          </p:nvPr>
        </p:nvSpPr>
        <p:spPr>
          <a:xfrm>
            <a:off x="609600" y="2362200"/>
            <a:ext cx="7997825" cy="2971800"/>
          </a:xfrm>
          <a:noFill/>
          <a:ln/>
          <a:extLst>
            <a:ext uri="{909E8E84-426E-40DD-AFC4-6F175D3DCCD1}">
              <a14:hiddenFill xmlns:a14="http://schemas.microsoft.com/office/drawing/2010/main">
                <a:solidFill>
                  <a:srgbClr val="DBCBC7"/>
                </a:solidFill>
              </a14:hiddenFill>
            </a:ex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pPr marL="609600" indent="-609600">
              <a:buFontTx/>
              <a:buNone/>
            </a:pPr>
            <a:r>
              <a:rPr lang="en-US" altLang="en-US">
                <a:solidFill>
                  <a:schemeClr val="bg1"/>
                </a:solidFill>
              </a:rPr>
              <a:t>Also called –</a:t>
            </a:r>
          </a:p>
          <a:p>
            <a:pPr marL="609600" indent="-609600">
              <a:buFontTx/>
              <a:buNone/>
            </a:pPr>
            <a:endParaRPr lang="en-US" altLang="en-US">
              <a:solidFill>
                <a:schemeClr val="bg1"/>
              </a:solidFill>
            </a:endParaRPr>
          </a:p>
          <a:p>
            <a:pPr marL="990600" lvl="1" indent="-533400"/>
            <a:r>
              <a:rPr lang="en-US" altLang="en-US">
                <a:solidFill>
                  <a:schemeClr val="bg1"/>
                </a:solidFill>
              </a:rPr>
              <a:t>Process management</a:t>
            </a:r>
          </a:p>
          <a:p>
            <a:pPr marL="990600" lvl="1" indent="-533400"/>
            <a:r>
              <a:rPr lang="en-US" altLang="en-US">
                <a:solidFill>
                  <a:schemeClr val="bg1"/>
                </a:solidFill>
              </a:rPr>
              <a:t>Process innovation</a:t>
            </a:r>
          </a:p>
          <a:p>
            <a:pPr marL="990600" lvl="1" indent="-533400"/>
            <a:r>
              <a:rPr lang="en-US" altLang="en-US">
                <a:solidFill>
                  <a:schemeClr val="bg1"/>
                </a:solidFill>
              </a:rPr>
              <a:t>Process redesign</a:t>
            </a:r>
          </a:p>
        </p:txBody>
      </p:sp>
    </p:spTree>
  </p:cSld>
  <p:clrMapOvr>
    <a:masterClrMapping/>
  </p:clrMapOvr>
  <p:transition>
    <p:cover/>
  </p:transition>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en-US"/>
              <a:t>Fred R. David</a:t>
            </a:r>
          </a:p>
          <a:p>
            <a:r>
              <a:rPr lang="en-US" altLang="en-US"/>
              <a:t>Prentice Hall</a:t>
            </a:r>
          </a:p>
        </p:txBody>
      </p:sp>
      <p:sp>
        <p:nvSpPr>
          <p:cNvPr id="6" name="Slide Number Placeholder 5"/>
          <p:cNvSpPr>
            <a:spLocks noGrp="1"/>
          </p:cNvSpPr>
          <p:nvPr>
            <p:ph type="sldNum" sz="quarter" idx="12"/>
          </p:nvPr>
        </p:nvSpPr>
        <p:spPr/>
        <p:txBody>
          <a:bodyPr/>
          <a:lstStyle/>
          <a:p>
            <a:r>
              <a:rPr lang="en-US" altLang="en-US"/>
              <a:t>Ch 7-</a:t>
            </a:r>
            <a:fld id="{BB0C465F-927F-45C8-81D9-EDC139103801}" type="slidenum">
              <a:rPr lang="en-US" altLang="en-US"/>
              <a:pPr/>
              <a:t>38</a:t>
            </a:fld>
            <a:endParaRPr lang="en-US" altLang="en-US"/>
          </a:p>
        </p:txBody>
      </p:sp>
      <p:sp>
        <p:nvSpPr>
          <p:cNvPr id="1076226" name="Rectangle 2"/>
          <p:cNvSpPr>
            <a:spLocks noGrp="1" noChangeArrowheads="1"/>
          </p:cNvSpPr>
          <p:nvPr>
            <p:ph type="title"/>
          </p:nvPr>
        </p:nvSpPr>
        <p:spPr>
          <a:xfrm>
            <a:off x="685800" y="304800"/>
            <a:ext cx="7769225" cy="1139825"/>
          </a:xfrm>
          <a:ln/>
          <a:extLs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r>
              <a:rPr lang="en-US" altLang="en-US">
                <a:solidFill>
                  <a:schemeClr val="tx1"/>
                </a:solidFill>
              </a:rPr>
              <a:t> Reengineering</a:t>
            </a:r>
          </a:p>
        </p:txBody>
      </p:sp>
      <p:sp>
        <p:nvSpPr>
          <p:cNvPr id="1076227" name="Rectangle 3"/>
          <p:cNvSpPr>
            <a:spLocks noGrp="1" noChangeArrowheads="1"/>
          </p:cNvSpPr>
          <p:nvPr>
            <p:ph type="body" idx="1"/>
          </p:nvPr>
        </p:nvSpPr>
        <p:spPr>
          <a:xfrm>
            <a:off x="609600" y="2362200"/>
            <a:ext cx="7997825" cy="2971800"/>
          </a:xfrm>
          <a:noFill/>
          <a:ln/>
          <a:extLst>
            <a:ext uri="{909E8E84-426E-40DD-AFC4-6F175D3DCCD1}">
              <a14:hiddenFill xmlns:a14="http://schemas.microsoft.com/office/drawing/2010/main">
                <a:solidFill>
                  <a:srgbClr val="DBCBC7"/>
                </a:solidFill>
              </a14:hiddenFill>
            </a:ex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pPr marL="609600" indent="-609600">
              <a:buFontTx/>
              <a:buNone/>
            </a:pPr>
            <a:r>
              <a:rPr lang="en-US" altLang="en-US">
                <a:solidFill>
                  <a:schemeClr val="bg1"/>
                </a:solidFill>
              </a:rPr>
              <a:t>Reengineering –</a:t>
            </a:r>
          </a:p>
          <a:p>
            <a:pPr marL="609600" indent="-609600">
              <a:buFontTx/>
              <a:buNone/>
            </a:pPr>
            <a:endParaRPr lang="en-US" altLang="en-US">
              <a:solidFill>
                <a:schemeClr val="bg1"/>
              </a:solidFill>
            </a:endParaRPr>
          </a:p>
          <a:p>
            <a:pPr marL="609600" indent="-609600">
              <a:buFontTx/>
              <a:buNone/>
            </a:pPr>
            <a:r>
              <a:rPr lang="en-US" altLang="en-US">
                <a:solidFill>
                  <a:schemeClr val="bg1"/>
                </a:solidFill>
              </a:rPr>
              <a:t>Concerned more with employee and customer well-being than shareholder well-being</a:t>
            </a:r>
          </a:p>
        </p:txBody>
      </p:sp>
    </p:spTree>
  </p:cSld>
  <p:clrMapOvr>
    <a:masterClrMapping/>
  </p:clrMapOvr>
  <p:transition>
    <p:cover/>
  </p:transition>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en-US"/>
              <a:t>Fred R. David</a:t>
            </a:r>
          </a:p>
          <a:p>
            <a:r>
              <a:rPr lang="en-US" altLang="en-US"/>
              <a:t>Prentice Hall</a:t>
            </a:r>
          </a:p>
        </p:txBody>
      </p:sp>
      <p:sp>
        <p:nvSpPr>
          <p:cNvPr id="6" name="Slide Number Placeholder 5"/>
          <p:cNvSpPr>
            <a:spLocks noGrp="1"/>
          </p:cNvSpPr>
          <p:nvPr>
            <p:ph type="sldNum" sz="quarter" idx="12"/>
          </p:nvPr>
        </p:nvSpPr>
        <p:spPr/>
        <p:txBody>
          <a:bodyPr/>
          <a:lstStyle/>
          <a:p>
            <a:r>
              <a:rPr lang="en-US" altLang="en-US"/>
              <a:t>Ch 7-</a:t>
            </a:r>
            <a:fld id="{A75117C4-EA17-4571-BF29-BE61E7CEEDE5}" type="slidenum">
              <a:rPr lang="en-US" altLang="en-US"/>
              <a:pPr/>
              <a:t>39</a:t>
            </a:fld>
            <a:endParaRPr lang="en-US" altLang="en-US"/>
          </a:p>
        </p:txBody>
      </p:sp>
      <p:sp>
        <p:nvSpPr>
          <p:cNvPr id="691202" name="Rectangle 2"/>
          <p:cNvSpPr>
            <a:spLocks noGrp="1" noChangeArrowheads="1"/>
          </p:cNvSpPr>
          <p:nvPr>
            <p:ph type="title"/>
          </p:nvPr>
        </p:nvSpPr>
        <p:spPr>
          <a:xfrm>
            <a:off x="685800" y="304800"/>
            <a:ext cx="7769225" cy="1371600"/>
          </a:xfrm>
          <a:ln/>
          <a:extLs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r>
              <a:rPr lang="en-US" altLang="en-US" sz="4000">
                <a:solidFill>
                  <a:schemeClr val="tx1"/>
                </a:solidFill>
              </a:rPr>
              <a:t>Linking Performance and Pay</a:t>
            </a:r>
            <a:br>
              <a:rPr lang="en-US" altLang="en-US" sz="4000">
                <a:solidFill>
                  <a:schemeClr val="tx1"/>
                </a:solidFill>
              </a:rPr>
            </a:br>
            <a:r>
              <a:rPr lang="en-US" altLang="en-US" sz="4000">
                <a:solidFill>
                  <a:schemeClr val="tx1"/>
                </a:solidFill>
              </a:rPr>
              <a:t>to Strategies</a:t>
            </a:r>
          </a:p>
        </p:txBody>
      </p:sp>
      <p:sp>
        <p:nvSpPr>
          <p:cNvPr id="691203" name="Rectangle 3"/>
          <p:cNvSpPr>
            <a:spLocks noGrp="1" noChangeArrowheads="1"/>
          </p:cNvSpPr>
          <p:nvPr>
            <p:ph type="body" idx="1"/>
          </p:nvPr>
        </p:nvSpPr>
        <p:spPr>
          <a:xfrm>
            <a:off x="685800" y="2895600"/>
            <a:ext cx="7997825" cy="1600200"/>
          </a:xfrm>
          <a:noFill/>
          <a:ln/>
          <a:extLst>
            <a:ext uri="{909E8E84-426E-40DD-AFC4-6F175D3DCCD1}">
              <a14:hiddenFill xmlns:a14="http://schemas.microsoft.com/office/drawing/2010/main">
                <a:solidFill>
                  <a:srgbClr val="DBCBC7"/>
                </a:solidFill>
              </a14:hiddenFill>
            </a:ex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pPr>
              <a:buFontTx/>
              <a:buNone/>
            </a:pPr>
            <a:r>
              <a:rPr lang="en-US" altLang="en-US">
                <a:solidFill>
                  <a:schemeClr val="bg1"/>
                </a:solidFill>
                <a:effectLst>
                  <a:outerShdw blurRad="38100" dist="38100" dir="2700000" algn="tl">
                    <a:srgbClr val="000000"/>
                  </a:outerShdw>
                </a:effectLst>
              </a:rPr>
              <a:t>Most companies practicing pay-for-performance</a:t>
            </a:r>
          </a:p>
          <a:p>
            <a:pPr>
              <a:buFontTx/>
              <a:buNone/>
            </a:pPr>
            <a:endParaRPr lang="en-US" altLang="en-US">
              <a:solidFill>
                <a:schemeClr val="bg1"/>
              </a:solidFill>
              <a:effectLst>
                <a:outerShdw blurRad="38100" dist="38100" dir="2700000" algn="tl">
                  <a:srgbClr val="000000"/>
                </a:outerShdw>
              </a:effectLst>
            </a:endParaRP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91203">
                                            <p:txEl>
                                              <p:pRg st="0" end="0"/>
                                            </p:txEl>
                                          </p:spTgt>
                                        </p:tgtEl>
                                        <p:attrNameLst>
                                          <p:attrName>style.visibility</p:attrName>
                                        </p:attrNameLst>
                                      </p:cBhvr>
                                      <p:to>
                                        <p:strVal val="visible"/>
                                      </p:to>
                                    </p:set>
                                    <p:animEffect transition="in" filter="dissolve">
                                      <p:cBhvr>
                                        <p:cTn id="7" dur="500"/>
                                        <p:tgtEl>
                                          <p:spTgt spid="69120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1203"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en-US"/>
              <a:t>Fred R. David</a:t>
            </a:r>
          </a:p>
          <a:p>
            <a:r>
              <a:rPr lang="en-US" altLang="en-US"/>
              <a:t>Prentice Hall</a:t>
            </a:r>
          </a:p>
        </p:txBody>
      </p:sp>
      <p:sp>
        <p:nvSpPr>
          <p:cNvPr id="6" name="Slide Number Placeholder 5"/>
          <p:cNvSpPr>
            <a:spLocks noGrp="1"/>
          </p:cNvSpPr>
          <p:nvPr>
            <p:ph type="sldNum" sz="quarter" idx="12"/>
          </p:nvPr>
        </p:nvSpPr>
        <p:spPr/>
        <p:txBody>
          <a:bodyPr/>
          <a:lstStyle/>
          <a:p>
            <a:r>
              <a:rPr lang="en-US" altLang="en-US"/>
              <a:t>Ch 7-</a:t>
            </a:r>
            <a:fld id="{6EBE7D81-E68D-4A58-8C88-9514FE6A4D54}" type="slidenum">
              <a:rPr lang="en-US" altLang="en-US"/>
              <a:pPr/>
              <a:t>4</a:t>
            </a:fld>
            <a:endParaRPr lang="en-US" altLang="en-US"/>
          </a:p>
        </p:txBody>
      </p:sp>
      <p:sp>
        <p:nvSpPr>
          <p:cNvPr id="609282" name="Rectangle 2"/>
          <p:cNvSpPr>
            <a:spLocks noGrp="1" noChangeArrowheads="1"/>
          </p:cNvSpPr>
          <p:nvPr>
            <p:ph type="title"/>
          </p:nvPr>
        </p:nvSpPr>
        <p:spPr/>
        <p:txBody>
          <a:bodyPr/>
          <a:lstStyle/>
          <a:p>
            <a:r>
              <a:rPr lang="en-US" altLang="en-US"/>
              <a:t>Chapter Outline</a:t>
            </a:r>
          </a:p>
        </p:txBody>
      </p:sp>
      <p:sp>
        <p:nvSpPr>
          <p:cNvPr id="609283" name="Rectangle 3"/>
          <p:cNvSpPr>
            <a:spLocks noGrp="1" noChangeArrowheads="1"/>
          </p:cNvSpPr>
          <p:nvPr>
            <p:ph type="body" idx="1"/>
          </p:nvPr>
        </p:nvSpPr>
        <p:spPr>
          <a:xfrm>
            <a:off x="762000" y="2438400"/>
            <a:ext cx="7848600" cy="3429000"/>
          </a:xfrm>
        </p:spPr>
        <p:txBody>
          <a:bodyPr/>
          <a:lstStyle/>
          <a:p>
            <a:r>
              <a:rPr lang="en-US" altLang="en-US">
                <a:solidFill>
                  <a:schemeClr val="bg1"/>
                </a:solidFill>
              </a:rPr>
              <a:t>Managing Resistance to Change</a:t>
            </a:r>
          </a:p>
          <a:p>
            <a:endParaRPr lang="en-US" altLang="en-US">
              <a:solidFill>
                <a:schemeClr val="bg1"/>
              </a:solidFill>
            </a:endParaRPr>
          </a:p>
          <a:p>
            <a:r>
              <a:rPr lang="en-US" altLang="en-US">
                <a:solidFill>
                  <a:schemeClr val="bg1"/>
                </a:solidFill>
              </a:rPr>
              <a:t>Managing the Natural Environment</a:t>
            </a:r>
          </a:p>
          <a:p>
            <a:endParaRPr lang="en-US" altLang="en-US">
              <a:solidFill>
                <a:schemeClr val="bg1"/>
              </a:solidFill>
            </a:endParaRPr>
          </a:p>
          <a:p>
            <a:r>
              <a:rPr lang="en-US" altLang="en-US">
                <a:solidFill>
                  <a:schemeClr val="bg1"/>
                </a:solidFill>
              </a:rPr>
              <a:t>Creating a Strategy-Supportive Culture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16" fill="hold" nodeType="afterEffect">
                                  <p:stCondLst>
                                    <p:cond delay="0"/>
                                  </p:stCondLst>
                                  <p:childTnLst>
                                    <p:set>
                                      <p:cBhvr>
                                        <p:cTn id="6" dur="1" fill="hold">
                                          <p:stCondLst>
                                            <p:cond delay="0"/>
                                          </p:stCondLst>
                                        </p:cTn>
                                        <p:tgtEl>
                                          <p:spTgt spid="609283">
                                            <p:txEl>
                                              <p:pRg st="0" end="0"/>
                                            </p:txEl>
                                          </p:spTgt>
                                        </p:tgtEl>
                                        <p:attrNameLst>
                                          <p:attrName>style.visibility</p:attrName>
                                        </p:attrNameLst>
                                      </p:cBhvr>
                                      <p:to>
                                        <p:strVal val="visible"/>
                                      </p:to>
                                    </p:set>
                                    <p:animEffect transition="in" filter="diamond(in)">
                                      <p:cBhvr>
                                        <p:cTn id="7" dur="2000"/>
                                        <p:tgtEl>
                                          <p:spTgt spid="609283">
                                            <p:txEl>
                                              <p:pRg st="0" end="0"/>
                                            </p:txEl>
                                          </p:spTgt>
                                        </p:tgtEl>
                                      </p:cBhvr>
                                    </p:animEffect>
                                  </p:childTnLst>
                                </p:cTn>
                              </p:par>
                            </p:childTnLst>
                          </p:cTn>
                        </p:par>
                        <p:par>
                          <p:cTn id="8" fill="hold" nodeType="afterGroup">
                            <p:stCondLst>
                              <p:cond delay="2000"/>
                            </p:stCondLst>
                            <p:childTnLst>
                              <p:par>
                                <p:cTn id="9" presetID="8" presetClass="entr" presetSubtype="16" fill="hold" nodeType="afterEffect">
                                  <p:stCondLst>
                                    <p:cond delay="0"/>
                                  </p:stCondLst>
                                  <p:childTnLst>
                                    <p:set>
                                      <p:cBhvr>
                                        <p:cTn id="10" dur="1" fill="hold">
                                          <p:stCondLst>
                                            <p:cond delay="0"/>
                                          </p:stCondLst>
                                        </p:cTn>
                                        <p:tgtEl>
                                          <p:spTgt spid="609283">
                                            <p:txEl>
                                              <p:pRg st="2" end="2"/>
                                            </p:txEl>
                                          </p:spTgt>
                                        </p:tgtEl>
                                        <p:attrNameLst>
                                          <p:attrName>style.visibility</p:attrName>
                                        </p:attrNameLst>
                                      </p:cBhvr>
                                      <p:to>
                                        <p:strVal val="visible"/>
                                      </p:to>
                                    </p:set>
                                    <p:animEffect transition="in" filter="diamond(in)">
                                      <p:cBhvr>
                                        <p:cTn id="11" dur="2000"/>
                                        <p:tgtEl>
                                          <p:spTgt spid="609283">
                                            <p:txEl>
                                              <p:pRg st="2" end="2"/>
                                            </p:txEl>
                                          </p:spTgt>
                                        </p:tgtEl>
                                      </p:cBhvr>
                                    </p:animEffect>
                                  </p:childTnLst>
                                </p:cTn>
                              </p:par>
                            </p:childTnLst>
                          </p:cTn>
                        </p:par>
                        <p:par>
                          <p:cTn id="12" fill="hold" nodeType="afterGroup">
                            <p:stCondLst>
                              <p:cond delay="4000"/>
                            </p:stCondLst>
                            <p:childTnLst>
                              <p:par>
                                <p:cTn id="13" presetID="8" presetClass="entr" presetSubtype="16" fill="hold" nodeType="afterEffect">
                                  <p:stCondLst>
                                    <p:cond delay="0"/>
                                  </p:stCondLst>
                                  <p:childTnLst>
                                    <p:set>
                                      <p:cBhvr>
                                        <p:cTn id="14" dur="1" fill="hold">
                                          <p:stCondLst>
                                            <p:cond delay="0"/>
                                          </p:stCondLst>
                                        </p:cTn>
                                        <p:tgtEl>
                                          <p:spTgt spid="609283">
                                            <p:txEl>
                                              <p:pRg st="4" end="4"/>
                                            </p:txEl>
                                          </p:spTgt>
                                        </p:tgtEl>
                                        <p:attrNameLst>
                                          <p:attrName>style.visibility</p:attrName>
                                        </p:attrNameLst>
                                      </p:cBhvr>
                                      <p:to>
                                        <p:strVal val="visible"/>
                                      </p:to>
                                    </p:set>
                                    <p:animEffect transition="in" filter="diamond(in)">
                                      <p:cBhvr>
                                        <p:cTn id="15" dur="2000"/>
                                        <p:tgtEl>
                                          <p:spTgt spid="60928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en-US"/>
              <a:t>Fred R. David</a:t>
            </a:r>
          </a:p>
          <a:p>
            <a:r>
              <a:rPr lang="en-US" altLang="en-US"/>
              <a:t>Prentice Hall</a:t>
            </a:r>
          </a:p>
        </p:txBody>
      </p:sp>
      <p:sp>
        <p:nvSpPr>
          <p:cNvPr id="6" name="Slide Number Placeholder 5"/>
          <p:cNvSpPr>
            <a:spLocks noGrp="1"/>
          </p:cNvSpPr>
          <p:nvPr>
            <p:ph type="sldNum" sz="quarter" idx="12"/>
          </p:nvPr>
        </p:nvSpPr>
        <p:spPr/>
        <p:txBody>
          <a:bodyPr/>
          <a:lstStyle/>
          <a:p>
            <a:r>
              <a:rPr lang="en-US" altLang="en-US"/>
              <a:t>Ch 7-</a:t>
            </a:r>
            <a:fld id="{4A172827-4D74-496D-9A90-FD11BD6EF06F}" type="slidenum">
              <a:rPr lang="en-US" altLang="en-US"/>
              <a:pPr/>
              <a:t>40</a:t>
            </a:fld>
            <a:endParaRPr lang="en-US" altLang="en-US"/>
          </a:p>
        </p:txBody>
      </p:sp>
      <p:sp>
        <p:nvSpPr>
          <p:cNvPr id="1082370" name="Rectangle 2"/>
          <p:cNvSpPr>
            <a:spLocks noGrp="1" noChangeArrowheads="1"/>
          </p:cNvSpPr>
          <p:nvPr>
            <p:ph type="title"/>
          </p:nvPr>
        </p:nvSpPr>
        <p:spPr>
          <a:xfrm>
            <a:off x="685800" y="304800"/>
            <a:ext cx="7769225" cy="1371600"/>
          </a:xfrm>
          <a:ln/>
          <a:extLs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r>
              <a:rPr lang="en-US" altLang="en-US" sz="4000">
                <a:solidFill>
                  <a:schemeClr val="tx1"/>
                </a:solidFill>
              </a:rPr>
              <a:t>Linking Performance and Pay</a:t>
            </a:r>
            <a:br>
              <a:rPr lang="en-US" altLang="en-US" sz="4000">
                <a:solidFill>
                  <a:schemeClr val="tx1"/>
                </a:solidFill>
              </a:rPr>
            </a:br>
            <a:r>
              <a:rPr lang="en-US" altLang="en-US" sz="4000">
                <a:solidFill>
                  <a:schemeClr val="tx1"/>
                </a:solidFill>
              </a:rPr>
              <a:t>to Strategies</a:t>
            </a:r>
          </a:p>
        </p:txBody>
      </p:sp>
      <p:sp>
        <p:nvSpPr>
          <p:cNvPr id="1082371" name="Rectangle 3"/>
          <p:cNvSpPr>
            <a:spLocks noGrp="1" noChangeArrowheads="1"/>
          </p:cNvSpPr>
          <p:nvPr>
            <p:ph type="body" idx="1"/>
          </p:nvPr>
        </p:nvSpPr>
        <p:spPr>
          <a:xfrm>
            <a:off x="685800" y="2057400"/>
            <a:ext cx="7997825" cy="3810000"/>
          </a:xfrm>
          <a:noFill/>
          <a:ln/>
          <a:extLst>
            <a:ext uri="{909E8E84-426E-40DD-AFC4-6F175D3DCCD1}">
              <a14:hiddenFill xmlns:a14="http://schemas.microsoft.com/office/drawing/2010/main">
                <a:solidFill>
                  <a:srgbClr val="DBCBC7"/>
                </a:solidFill>
              </a14:hiddenFill>
            </a:ex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pPr>
              <a:lnSpc>
                <a:spcPct val="80000"/>
              </a:lnSpc>
            </a:pPr>
            <a:r>
              <a:rPr lang="en-US" altLang="en-US" sz="2800">
                <a:solidFill>
                  <a:schemeClr val="bg1"/>
                </a:solidFill>
                <a:effectLst>
                  <a:outerShdw blurRad="38100" dist="38100" dir="2700000" algn="tl">
                    <a:srgbClr val="000000"/>
                  </a:outerShdw>
                </a:effectLst>
              </a:rPr>
              <a:t>Dual bonus system becoming more common</a:t>
            </a:r>
          </a:p>
          <a:p>
            <a:pPr lvl="1">
              <a:lnSpc>
                <a:spcPct val="80000"/>
              </a:lnSpc>
            </a:pPr>
            <a:r>
              <a:rPr lang="en-US" altLang="en-US" sz="2400">
                <a:solidFill>
                  <a:schemeClr val="bg1"/>
                </a:solidFill>
                <a:effectLst>
                  <a:outerShdw blurRad="38100" dist="38100" dir="2700000" algn="tl">
                    <a:srgbClr val="000000"/>
                  </a:outerShdw>
                </a:effectLst>
              </a:rPr>
              <a:t>Based on both annual objectives and long-term objectives</a:t>
            </a:r>
          </a:p>
          <a:p>
            <a:pPr lvl="2">
              <a:lnSpc>
                <a:spcPct val="80000"/>
              </a:lnSpc>
            </a:pPr>
            <a:endParaRPr lang="en-US" altLang="en-US" sz="2000">
              <a:solidFill>
                <a:schemeClr val="bg1"/>
              </a:solidFill>
              <a:effectLst>
                <a:outerShdw blurRad="38100" dist="38100" dir="2700000" algn="tl">
                  <a:srgbClr val="000000"/>
                </a:outerShdw>
              </a:effectLst>
            </a:endParaRPr>
          </a:p>
          <a:p>
            <a:pPr>
              <a:lnSpc>
                <a:spcPct val="80000"/>
              </a:lnSpc>
            </a:pPr>
            <a:r>
              <a:rPr lang="en-US" altLang="en-US" sz="2800">
                <a:solidFill>
                  <a:schemeClr val="bg1"/>
                </a:solidFill>
                <a:effectLst>
                  <a:outerShdw blurRad="38100" dist="38100" dir="2700000" algn="tl">
                    <a:srgbClr val="000000"/>
                  </a:outerShdw>
                </a:effectLst>
              </a:rPr>
              <a:t>Profit Sharing</a:t>
            </a:r>
          </a:p>
          <a:p>
            <a:pPr lvl="1">
              <a:lnSpc>
                <a:spcPct val="80000"/>
              </a:lnSpc>
            </a:pPr>
            <a:r>
              <a:rPr lang="en-US" altLang="en-US" sz="2400">
                <a:solidFill>
                  <a:schemeClr val="bg1"/>
                </a:solidFill>
                <a:effectLst>
                  <a:outerShdw blurRad="38100" dist="38100" dir="2700000" algn="tl">
                    <a:srgbClr val="000000"/>
                  </a:outerShdw>
                </a:effectLst>
              </a:rPr>
              <a:t>Incentive compensation used by 30% of companies</a:t>
            </a:r>
          </a:p>
          <a:p>
            <a:pPr>
              <a:lnSpc>
                <a:spcPct val="80000"/>
              </a:lnSpc>
            </a:pPr>
            <a:endParaRPr lang="en-US" altLang="en-US" sz="2800">
              <a:solidFill>
                <a:schemeClr val="bg1"/>
              </a:solidFill>
              <a:effectLst>
                <a:outerShdw blurRad="38100" dist="38100" dir="2700000" algn="tl">
                  <a:srgbClr val="000000"/>
                </a:outerShdw>
              </a:effectLst>
            </a:endParaRPr>
          </a:p>
          <a:p>
            <a:pPr>
              <a:lnSpc>
                <a:spcPct val="80000"/>
              </a:lnSpc>
            </a:pPr>
            <a:r>
              <a:rPr lang="en-US" altLang="en-US" sz="2800">
                <a:solidFill>
                  <a:schemeClr val="bg1"/>
                </a:solidFill>
                <a:effectLst>
                  <a:outerShdw blurRad="38100" dist="38100" dir="2700000" algn="tl">
                    <a:srgbClr val="000000"/>
                  </a:outerShdw>
                </a:effectLst>
              </a:rPr>
              <a:t>Gain Sharing</a:t>
            </a:r>
          </a:p>
          <a:p>
            <a:pPr lvl="1">
              <a:lnSpc>
                <a:spcPct val="80000"/>
              </a:lnSpc>
            </a:pPr>
            <a:r>
              <a:rPr lang="en-US" altLang="en-US" sz="2400">
                <a:solidFill>
                  <a:schemeClr val="bg1"/>
                </a:solidFill>
                <a:effectLst>
                  <a:outerShdw blurRad="38100" dist="38100" dir="2700000" algn="tl">
                    <a:srgbClr val="000000"/>
                  </a:outerShdw>
                </a:effectLst>
              </a:rPr>
              <a:t>Performance targets set for employees or departments</a:t>
            </a:r>
          </a:p>
          <a:p>
            <a:pPr lvl="2">
              <a:lnSpc>
                <a:spcPct val="80000"/>
              </a:lnSpc>
            </a:pPr>
            <a:endParaRPr lang="en-US" altLang="en-US" sz="2000">
              <a:solidFill>
                <a:schemeClr val="bg1"/>
              </a:solidFill>
              <a:effectLst>
                <a:outerShdw blurRad="38100" dist="38100" dir="2700000" algn="tl">
                  <a:srgbClr val="000000"/>
                </a:outerShdw>
              </a:effectLst>
            </a:endParaRP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82371">
                                            <p:txEl>
                                              <p:pRg st="0" end="0"/>
                                            </p:txEl>
                                          </p:spTgt>
                                        </p:tgtEl>
                                        <p:attrNameLst>
                                          <p:attrName>style.visibility</p:attrName>
                                        </p:attrNameLst>
                                      </p:cBhvr>
                                      <p:to>
                                        <p:strVal val="visible"/>
                                      </p:to>
                                    </p:set>
                                    <p:animEffect transition="in" filter="dissolve">
                                      <p:cBhvr>
                                        <p:cTn id="7" dur="500"/>
                                        <p:tgtEl>
                                          <p:spTgt spid="1082371">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082371">
                                            <p:txEl>
                                              <p:pRg st="1" end="1"/>
                                            </p:txEl>
                                          </p:spTgt>
                                        </p:tgtEl>
                                        <p:attrNameLst>
                                          <p:attrName>style.visibility</p:attrName>
                                        </p:attrNameLst>
                                      </p:cBhvr>
                                      <p:to>
                                        <p:strVal val="visible"/>
                                      </p:to>
                                    </p:set>
                                    <p:animEffect transition="in" filter="dissolve">
                                      <p:cBhvr>
                                        <p:cTn id="10" dur="500"/>
                                        <p:tgtEl>
                                          <p:spTgt spid="1082371">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1082371">
                                            <p:txEl>
                                              <p:pRg st="3" end="3"/>
                                            </p:txEl>
                                          </p:spTgt>
                                        </p:tgtEl>
                                        <p:attrNameLst>
                                          <p:attrName>style.visibility</p:attrName>
                                        </p:attrNameLst>
                                      </p:cBhvr>
                                      <p:to>
                                        <p:strVal val="visible"/>
                                      </p:to>
                                    </p:set>
                                    <p:animEffect transition="in" filter="dissolve">
                                      <p:cBhvr>
                                        <p:cTn id="15" dur="500"/>
                                        <p:tgtEl>
                                          <p:spTgt spid="1082371">
                                            <p:txEl>
                                              <p:pRg st="3" end="3"/>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1082371">
                                            <p:txEl>
                                              <p:pRg st="4" end="4"/>
                                            </p:txEl>
                                          </p:spTgt>
                                        </p:tgtEl>
                                        <p:attrNameLst>
                                          <p:attrName>style.visibility</p:attrName>
                                        </p:attrNameLst>
                                      </p:cBhvr>
                                      <p:to>
                                        <p:strVal val="visible"/>
                                      </p:to>
                                    </p:set>
                                    <p:animEffect transition="in" filter="dissolve">
                                      <p:cBhvr>
                                        <p:cTn id="18" dur="500"/>
                                        <p:tgtEl>
                                          <p:spTgt spid="1082371">
                                            <p:txEl>
                                              <p:pRg st="4" end="4"/>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1082371">
                                            <p:txEl>
                                              <p:pRg st="6" end="6"/>
                                            </p:txEl>
                                          </p:spTgt>
                                        </p:tgtEl>
                                        <p:attrNameLst>
                                          <p:attrName>style.visibility</p:attrName>
                                        </p:attrNameLst>
                                      </p:cBhvr>
                                      <p:to>
                                        <p:strVal val="visible"/>
                                      </p:to>
                                    </p:set>
                                    <p:animEffect transition="in" filter="dissolve">
                                      <p:cBhvr>
                                        <p:cTn id="23" dur="500"/>
                                        <p:tgtEl>
                                          <p:spTgt spid="1082371">
                                            <p:txEl>
                                              <p:pRg st="6" end="6"/>
                                            </p:txEl>
                                          </p:spTgt>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1082371">
                                            <p:txEl>
                                              <p:pRg st="7" end="7"/>
                                            </p:txEl>
                                          </p:spTgt>
                                        </p:tgtEl>
                                        <p:attrNameLst>
                                          <p:attrName>style.visibility</p:attrName>
                                        </p:attrNameLst>
                                      </p:cBhvr>
                                      <p:to>
                                        <p:strVal val="visible"/>
                                      </p:to>
                                    </p:set>
                                    <p:animEffect transition="in" filter="dissolve">
                                      <p:cBhvr>
                                        <p:cTn id="26" dur="500"/>
                                        <p:tgtEl>
                                          <p:spTgt spid="108237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2371" grpId="0" build="p"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2"/>
          <p:cNvSpPr>
            <a:spLocks noGrp="1"/>
          </p:cNvSpPr>
          <p:nvPr>
            <p:ph type="ftr" sz="quarter" idx="11"/>
          </p:nvPr>
        </p:nvSpPr>
        <p:spPr/>
        <p:txBody>
          <a:bodyPr/>
          <a:lstStyle/>
          <a:p>
            <a:r>
              <a:rPr lang="en-US" altLang="en-US"/>
              <a:t>Fred R. David</a:t>
            </a:r>
          </a:p>
          <a:p>
            <a:r>
              <a:rPr lang="en-US" altLang="en-US"/>
              <a:t>Prentice Hall</a:t>
            </a:r>
          </a:p>
        </p:txBody>
      </p:sp>
      <p:sp>
        <p:nvSpPr>
          <p:cNvPr id="10" name="Slide Number Placeholder 3"/>
          <p:cNvSpPr>
            <a:spLocks noGrp="1"/>
          </p:cNvSpPr>
          <p:nvPr>
            <p:ph type="sldNum" sz="quarter" idx="12"/>
          </p:nvPr>
        </p:nvSpPr>
        <p:spPr/>
        <p:txBody>
          <a:bodyPr/>
          <a:lstStyle/>
          <a:p>
            <a:r>
              <a:rPr lang="en-US" altLang="en-US"/>
              <a:t>Ch 7-</a:t>
            </a:r>
            <a:fld id="{1B8EAFAC-294B-4702-A909-05599EC4499F}" type="slidenum">
              <a:rPr lang="en-US" altLang="en-US"/>
              <a:pPr/>
              <a:t>41</a:t>
            </a:fld>
            <a:endParaRPr lang="en-US" altLang="en-US"/>
          </a:p>
        </p:txBody>
      </p:sp>
      <p:sp>
        <p:nvSpPr>
          <p:cNvPr id="802818" name="Rectangle 2"/>
          <p:cNvSpPr>
            <a:spLocks noChangeArrowheads="1"/>
          </p:cNvSpPr>
          <p:nvPr/>
        </p:nvSpPr>
        <p:spPr bwMode="auto">
          <a:xfrm>
            <a:off x="457200" y="230188"/>
            <a:ext cx="8153400" cy="911225"/>
          </a:xfrm>
          <a:prstGeom prst="rect">
            <a:avLst/>
          </a:prstGeom>
          <a:solidFill>
            <a:srgbClr val="DDDDDD"/>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pPr algn="ctr">
              <a:spcBef>
                <a:spcPct val="0"/>
              </a:spcBef>
              <a:buSzTx/>
              <a:buFontTx/>
              <a:buNone/>
            </a:pPr>
            <a:r>
              <a:rPr lang="en-US" altLang="en-US" sz="3200">
                <a:solidFill>
                  <a:schemeClr val="tx1"/>
                </a:solidFill>
                <a:effectLst>
                  <a:outerShdw blurRad="38100" dist="38100" dir="2700000" algn="tl">
                    <a:srgbClr val="FFFFFF"/>
                  </a:outerShdw>
                </a:effectLst>
              </a:rPr>
              <a:t>Tests for Performance-Pay Plans</a:t>
            </a:r>
            <a:endParaRPr lang="en-US" altLang="en-US" sz="3200">
              <a:solidFill>
                <a:schemeClr val="tx1"/>
              </a:solidFill>
            </a:endParaRPr>
          </a:p>
        </p:txBody>
      </p:sp>
      <p:sp>
        <p:nvSpPr>
          <p:cNvPr id="802819" name="Rectangle 3"/>
          <p:cNvSpPr>
            <a:spLocks noChangeArrowheads="1"/>
          </p:cNvSpPr>
          <p:nvPr/>
        </p:nvSpPr>
        <p:spPr bwMode="auto">
          <a:xfrm>
            <a:off x="533400" y="1524000"/>
            <a:ext cx="7540625" cy="608013"/>
          </a:xfrm>
          <a:prstGeom prst="rect">
            <a:avLst/>
          </a:prstGeom>
          <a:gradFill rotWithShape="1">
            <a:gsLst>
              <a:gs pos="0">
                <a:srgbClr val="DDDDDD"/>
              </a:gs>
              <a:gs pos="100000">
                <a:srgbClr val="FFFFFF"/>
              </a:gs>
            </a:gsLst>
            <a:lin ang="5400000" scaled="1"/>
          </a:gradFill>
          <a:ln w="12700">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wrap="none" lIns="92075" tIns="46038" rIns="92075" bIns="46038" anchor="ctr"/>
          <a:lstStyle/>
          <a:p>
            <a:pPr algn="ctr">
              <a:spcBef>
                <a:spcPct val="0"/>
              </a:spcBef>
              <a:buSzTx/>
              <a:buFontTx/>
              <a:buNone/>
            </a:pPr>
            <a:r>
              <a:rPr lang="en-US" altLang="en-US" sz="1800" b="1">
                <a:solidFill>
                  <a:srgbClr val="003366"/>
                </a:solidFill>
              </a:rPr>
              <a:t>Does the plan capture attention?</a:t>
            </a:r>
          </a:p>
        </p:txBody>
      </p:sp>
      <p:sp>
        <p:nvSpPr>
          <p:cNvPr id="802824" name="Rectangle 8"/>
          <p:cNvSpPr>
            <a:spLocks noChangeArrowheads="1"/>
          </p:cNvSpPr>
          <p:nvPr/>
        </p:nvSpPr>
        <p:spPr bwMode="auto">
          <a:xfrm>
            <a:off x="457200" y="2514600"/>
            <a:ext cx="7540625" cy="608013"/>
          </a:xfrm>
          <a:prstGeom prst="rect">
            <a:avLst/>
          </a:prstGeom>
          <a:gradFill rotWithShape="1">
            <a:gsLst>
              <a:gs pos="0">
                <a:srgbClr val="DDDDDD"/>
              </a:gs>
              <a:gs pos="100000">
                <a:srgbClr val="FFFFFF"/>
              </a:gs>
            </a:gsLst>
            <a:lin ang="5400000" scaled="1"/>
          </a:gradFill>
          <a:ln w="12700">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wrap="none" lIns="92075" tIns="46038" rIns="92075" bIns="46038" anchor="ctr"/>
          <a:lstStyle/>
          <a:p>
            <a:pPr algn="ctr">
              <a:spcBef>
                <a:spcPct val="0"/>
              </a:spcBef>
              <a:buSzTx/>
              <a:buFontTx/>
              <a:buNone/>
            </a:pPr>
            <a:r>
              <a:rPr lang="en-US" altLang="en-US" sz="1800" b="1">
                <a:solidFill>
                  <a:srgbClr val="003366"/>
                </a:solidFill>
              </a:rPr>
              <a:t>Do employees understand the plan?</a:t>
            </a:r>
          </a:p>
        </p:txBody>
      </p:sp>
      <p:sp>
        <p:nvSpPr>
          <p:cNvPr id="802825" name="Rectangle 9"/>
          <p:cNvSpPr>
            <a:spLocks noChangeArrowheads="1"/>
          </p:cNvSpPr>
          <p:nvPr/>
        </p:nvSpPr>
        <p:spPr bwMode="auto">
          <a:xfrm>
            <a:off x="457200" y="3581400"/>
            <a:ext cx="7540625" cy="608013"/>
          </a:xfrm>
          <a:prstGeom prst="rect">
            <a:avLst/>
          </a:prstGeom>
          <a:gradFill rotWithShape="1">
            <a:gsLst>
              <a:gs pos="0">
                <a:srgbClr val="DDDDDD"/>
              </a:gs>
              <a:gs pos="100000">
                <a:srgbClr val="FFFFFF"/>
              </a:gs>
            </a:gsLst>
            <a:lin ang="5400000" scaled="1"/>
          </a:gradFill>
          <a:ln w="12700">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wrap="none" lIns="92075" tIns="46038" rIns="92075" bIns="46038" anchor="ctr"/>
          <a:lstStyle/>
          <a:p>
            <a:pPr algn="ctr">
              <a:spcBef>
                <a:spcPct val="0"/>
              </a:spcBef>
              <a:buSzTx/>
              <a:buFontTx/>
              <a:buNone/>
            </a:pPr>
            <a:r>
              <a:rPr lang="en-US" altLang="en-US" sz="1800" b="1">
                <a:solidFill>
                  <a:srgbClr val="003366"/>
                </a:solidFill>
              </a:rPr>
              <a:t>Is the plan improving communication?</a:t>
            </a:r>
          </a:p>
        </p:txBody>
      </p:sp>
      <p:sp>
        <p:nvSpPr>
          <p:cNvPr id="802826" name="Rectangle 10"/>
          <p:cNvSpPr>
            <a:spLocks noChangeArrowheads="1"/>
          </p:cNvSpPr>
          <p:nvPr/>
        </p:nvSpPr>
        <p:spPr bwMode="auto">
          <a:xfrm>
            <a:off x="457200" y="4648200"/>
            <a:ext cx="7540625" cy="608013"/>
          </a:xfrm>
          <a:prstGeom prst="rect">
            <a:avLst/>
          </a:prstGeom>
          <a:gradFill rotWithShape="1">
            <a:gsLst>
              <a:gs pos="0">
                <a:srgbClr val="DDDDDD"/>
              </a:gs>
              <a:gs pos="100000">
                <a:srgbClr val="FFFFFF"/>
              </a:gs>
            </a:gsLst>
            <a:lin ang="5400000" scaled="1"/>
          </a:gradFill>
          <a:ln w="12700">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wrap="none" lIns="92075" tIns="46038" rIns="92075" bIns="46038" anchor="ctr"/>
          <a:lstStyle/>
          <a:p>
            <a:pPr algn="ctr">
              <a:spcBef>
                <a:spcPct val="0"/>
              </a:spcBef>
              <a:buSzTx/>
              <a:buFontTx/>
              <a:buNone/>
            </a:pPr>
            <a:r>
              <a:rPr lang="en-US" altLang="en-US" sz="1800" b="1">
                <a:solidFill>
                  <a:srgbClr val="003366"/>
                </a:solidFill>
              </a:rPr>
              <a:t>Does the plan pay out when it should?</a:t>
            </a:r>
          </a:p>
        </p:txBody>
      </p:sp>
      <p:sp>
        <p:nvSpPr>
          <p:cNvPr id="802827" name="Rectangle 11"/>
          <p:cNvSpPr>
            <a:spLocks noChangeArrowheads="1"/>
          </p:cNvSpPr>
          <p:nvPr/>
        </p:nvSpPr>
        <p:spPr bwMode="auto">
          <a:xfrm>
            <a:off x="457200" y="5638800"/>
            <a:ext cx="7540625" cy="608013"/>
          </a:xfrm>
          <a:prstGeom prst="rect">
            <a:avLst/>
          </a:prstGeom>
          <a:gradFill rotWithShape="1">
            <a:gsLst>
              <a:gs pos="0">
                <a:srgbClr val="DDDDDD"/>
              </a:gs>
              <a:gs pos="100000">
                <a:srgbClr val="FFFFFF"/>
              </a:gs>
            </a:gsLst>
            <a:lin ang="5400000" scaled="1"/>
          </a:gradFill>
          <a:ln w="12700">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wrap="none" lIns="92075" tIns="46038" rIns="92075" bIns="46038" anchor="ctr"/>
          <a:lstStyle/>
          <a:p>
            <a:pPr algn="ctr">
              <a:spcBef>
                <a:spcPct val="0"/>
              </a:spcBef>
              <a:buSzTx/>
              <a:buFontTx/>
              <a:buNone/>
            </a:pPr>
            <a:r>
              <a:rPr lang="en-US" altLang="en-US" sz="1800" b="1">
                <a:solidFill>
                  <a:srgbClr val="003366"/>
                </a:solidFill>
              </a:rPr>
              <a:t>Is the company or unit performing better?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02819"/>
                                        </p:tgtEl>
                                        <p:attrNameLst>
                                          <p:attrName>style.visibility</p:attrName>
                                        </p:attrNameLst>
                                      </p:cBhvr>
                                      <p:to>
                                        <p:strVal val="visible"/>
                                      </p:to>
                                    </p:set>
                                    <p:anim calcmode="lin" valueType="num">
                                      <p:cBhvr additive="base">
                                        <p:cTn id="7" dur="500" fill="hold"/>
                                        <p:tgtEl>
                                          <p:spTgt spid="802819"/>
                                        </p:tgtEl>
                                        <p:attrNameLst>
                                          <p:attrName>ppt_x</p:attrName>
                                        </p:attrNameLst>
                                      </p:cBhvr>
                                      <p:tavLst>
                                        <p:tav tm="0">
                                          <p:val>
                                            <p:strVal val="#ppt_x"/>
                                          </p:val>
                                        </p:tav>
                                        <p:tav tm="100000">
                                          <p:val>
                                            <p:strVal val="#ppt_x"/>
                                          </p:val>
                                        </p:tav>
                                      </p:tavLst>
                                    </p:anim>
                                    <p:anim calcmode="lin" valueType="num">
                                      <p:cBhvr additive="base">
                                        <p:cTn id="8" dur="500" fill="hold"/>
                                        <p:tgtEl>
                                          <p:spTgt spid="802819"/>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02824"/>
                                        </p:tgtEl>
                                        <p:attrNameLst>
                                          <p:attrName>style.visibility</p:attrName>
                                        </p:attrNameLst>
                                      </p:cBhvr>
                                      <p:to>
                                        <p:strVal val="visible"/>
                                      </p:to>
                                    </p:set>
                                    <p:anim calcmode="lin" valueType="num">
                                      <p:cBhvr additive="base">
                                        <p:cTn id="13" dur="500" fill="hold"/>
                                        <p:tgtEl>
                                          <p:spTgt spid="802824"/>
                                        </p:tgtEl>
                                        <p:attrNameLst>
                                          <p:attrName>ppt_x</p:attrName>
                                        </p:attrNameLst>
                                      </p:cBhvr>
                                      <p:tavLst>
                                        <p:tav tm="0">
                                          <p:val>
                                            <p:strVal val="#ppt_x"/>
                                          </p:val>
                                        </p:tav>
                                        <p:tav tm="100000">
                                          <p:val>
                                            <p:strVal val="#ppt_x"/>
                                          </p:val>
                                        </p:tav>
                                      </p:tavLst>
                                    </p:anim>
                                    <p:anim calcmode="lin" valueType="num">
                                      <p:cBhvr additive="base">
                                        <p:cTn id="14" dur="500" fill="hold"/>
                                        <p:tgtEl>
                                          <p:spTgt spid="802824"/>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02825"/>
                                        </p:tgtEl>
                                        <p:attrNameLst>
                                          <p:attrName>style.visibility</p:attrName>
                                        </p:attrNameLst>
                                      </p:cBhvr>
                                      <p:to>
                                        <p:strVal val="visible"/>
                                      </p:to>
                                    </p:set>
                                    <p:anim calcmode="lin" valueType="num">
                                      <p:cBhvr additive="base">
                                        <p:cTn id="19" dur="500" fill="hold"/>
                                        <p:tgtEl>
                                          <p:spTgt spid="802825"/>
                                        </p:tgtEl>
                                        <p:attrNameLst>
                                          <p:attrName>ppt_x</p:attrName>
                                        </p:attrNameLst>
                                      </p:cBhvr>
                                      <p:tavLst>
                                        <p:tav tm="0">
                                          <p:val>
                                            <p:strVal val="#ppt_x"/>
                                          </p:val>
                                        </p:tav>
                                        <p:tav tm="100000">
                                          <p:val>
                                            <p:strVal val="#ppt_x"/>
                                          </p:val>
                                        </p:tav>
                                      </p:tavLst>
                                    </p:anim>
                                    <p:anim calcmode="lin" valueType="num">
                                      <p:cBhvr additive="base">
                                        <p:cTn id="20" dur="500" fill="hold"/>
                                        <p:tgtEl>
                                          <p:spTgt spid="802825"/>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02826"/>
                                        </p:tgtEl>
                                        <p:attrNameLst>
                                          <p:attrName>style.visibility</p:attrName>
                                        </p:attrNameLst>
                                      </p:cBhvr>
                                      <p:to>
                                        <p:strVal val="visible"/>
                                      </p:to>
                                    </p:set>
                                    <p:anim calcmode="lin" valueType="num">
                                      <p:cBhvr additive="base">
                                        <p:cTn id="25" dur="500" fill="hold"/>
                                        <p:tgtEl>
                                          <p:spTgt spid="802826"/>
                                        </p:tgtEl>
                                        <p:attrNameLst>
                                          <p:attrName>ppt_x</p:attrName>
                                        </p:attrNameLst>
                                      </p:cBhvr>
                                      <p:tavLst>
                                        <p:tav tm="0">
                                          <p:val>
                                            <p:strVal val="#ppt_x"/>
                                          </p:val>
                                        </p:tav>
                                        <p:tav tm="100000">
                                          <p:val>
                                            <p:strVal val="#ppt_x"/>
                                          </p:val>
                                        </p:tav>
                                      </p:tavLst>
                                    </p:anim>
                                    <p:anim calcmode="lin" valueType="num">
                                      <p:cBhvr additive="base">
                                        <p:cTn id="26" dur="500" fill="hold"/>
                                        <p:tgtEl>
                                          <p:spTgt spid="802826"/>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02827"/>
                                        </p:tgtEl>
                                        <p:attrNameLst>
                                          <p:attrName>style.visibility</p:attrName>
                                        </p:attrNameLst>
                                      </p:cBhvr>
                                      <p:to>
                                        <p:strVal val="visible"/>
                                      </p:to>
                                    </p:set>
                                    <p:anim calcmode="lin" valueType="num">
                                      <p:cBhvr additive="base">
                                        <p:cTn id="31" dur="500" fill="hold"/>
                                        <p:tgtEl>
                                          <p:spTgt spid="802827"/>
                                        </p:tgtEl>
                                        <p:attrNameLst>
                                          <p:attrName>ppt_x</p:attrName>
                                        </p:attrNameLst>
                                      </p:cBhvr>
                                      <p:tavLst>
                                        <p:tav tm="0">
                                          <p:val>
                                            <p:strVal val="#ppt_x"/>
                                          </p:val>
                                        </p:tav>
                                        <p:tav tm="100000">
                                          <p:val>
                                            <p:strVal val="#ppt_x"/>
                                          </p:val>
                                        </p:tav>
                                      </p:tavLst>
                                    </p:anim>
                                    <p:anim calcmode="lin" valueType="num">
                                      <p:cBhvr additive="base">
                                        <p:cTn id="32" dur="500" fill="hold"/>
                                        <p:tgtEl>
                                          <p:spTgt spid="8028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2819" grpId="0" animBg="1"/>
      <p:bldP spid="802824" grpId="0" animBg="1"/>
      <p:bldP spid="802825" grpId="0" animBg="1"/>
      <p:bldP spid="802826" grpId="0" animBg="1"/>
      <p:bldP spid="802827" grpId="0" animBg="1"/>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en-US"/>
              <a:t>Fred R. David</a:t>
            </a:r>
          </a:p>
          <a:p>
            <a:r>
              <a:rPr lang="en-US" altLang="en-US"/>
              <a:t>Prentice Hall</a:t>
            </a:r>
          </a:p>
        </p:txBody>
      </p:sp>
      <p:sp>
        <p:nvSpPr>
          <p:cNvPr id="6" name="Slide Number Placeholder 5"/>
          <p:cNvSpPr>
            <a:spLocks noGrp="1"/>
          </p:cNvSpPr>
          <p:nvPr>
            <p:ph type="sldNum" sz="quarter" idx="12"/>
          </p:nvPr>
        </p:nvSpPr>
        <p:spPr/>
        <p:txBody>
          <a:bodyPr/>
          <a:lstStyle/>
          <a:p>
            <a:r>
              <a:rPr lang="en-US" altLang="en-US"/>
              <a:t>Ch 7-</a:t>
            </a:r>
            <a:fld id="{64C7E674-6A9C-4DB6-9355-4B366940335A}" type="slidenum">
              <a:rPr lang="en-US" altLang="en-US"/>
              <a:pPr/>
              <a:t>42</a:t>
            </a:fld>
            <a:endParaRPr lang="en-US" altLang="en-US"/>
          </a:p>
        </p:txBody>
      </p:sp>
      <p:sp>
        <p:nvSpPr>
          <p:cNvPr id="1084418" name="Rectangle 2"/>
          <p:cNvSpPr>
            <a:spLocks noGrp="1" noChangeArrowheads="1"/>
          </p:cNvSpPr>
          <p:nvPr>
            <p:ph type="title"/>
          </p:nvPr>
        </p:nvSpPr>
        <p:spPr>
          <a:xfrm>
            <a:off x="685800" y="304800"/>
            <a:ext cx="7769225" cy="1371600"/>
          </a:xfrm>
          <a:ln/>
          <a:extLs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r>
              <a:rPr lang="en-US" altLang="en-US" sz="4000">
                <a:solidFill>
                  <a:schemeClr val="tx1"/>
                </a:solidFill>
              </a:rPr>
              <a:t>Managing Resistance to Change</a:t>
            </a:r>
          </a:p>
        </p:txBody>
      </p:sp>
      <p:sp>
        <p:nvSpPr>
          <p:cNvPr id="1084419" name="Rectangle 3"/>
          <p:cNvSpPr>
            <a:spLocks noGrp="1" noChangeArrowheads="1"/>
          </p:cNvSpPr>
          <p:nvPr>
            <p:ph type="body" idx="1"/>
          </p:nvPr>
        </p:nvSpPr>
        <p:spPr>
          <a:xfrm>
            <a:off x="685800" y="2057400"/>
            <a:ext cx="7997825" cy="3810000"/>
          </a:xfrm>
          <a:noFill/>
          <a:ln/>
          <a:extLst>
            <a:ext uri="{909E8E84-426E-40DD-AFC4-6F175D3DCCD1}">
              <a14:hiddenFill xmlns:a14="http://schemas.microsoft.com/office/drawing/2010/main">
                <a:solidFill>
                  <a:srgbClr val="DBCBC7"/>
                </a:solidFill>
              </a14:hiddenFill>
            </a:ex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pPr>
              <a:buFontTx/>
              <a:buNone/>
            </a:pPr>
            <a:r>
              <a:rPr lang="en-US" altLang="en-US">
                <a:solidFill>
                  <a:schemeClr val="bg1"/>
                </a:solidFill>
                <a:effectLst>
                  <a:outerShdw blurRad="38100" dist="38100" dir="2700000" algn="tl">
                    <a:srgbClr val="000000"/>
                  </a:outerShdw>
                </a:effectLst>
              </a:rPr>
              <a:t>Change raises anxiety over fear of:</a:t>
            </a:r>
          </a:p>
          <a:p>
            <a:pPr>
              <a:buFontTx/>
              <a:buNone/>
            </a:pPr>
            <a:endParaRPr lang="en-US" altLang="en-US">
              <a:solidFill>
                <a:schemeClr val="bg1"/>
              </a:solidFill>
              <a:effectLst>
                <a:outerShdw blurRad="38100" dist="38100" dir="2700000" algn="tl">
                  <a:srgbClr val="000000"/>
                </a:outerShdw>
              </a:effectLst>
            </a:endParaRPr>
          </a:p>
          <a:p>
            <a:pPr lvl="1"/>
            <a:r>
              <a:rPr lang="en-US" altLang="en-US">
                <a:solidFill>
                  <a:schemeClr val="bg1"/>
                </a:solidFill>
                <a:effectLst>
                  <a:outerShdw blurRad="38100" dist="38100" dir="2700000" algn="tl">
                    <a:srgbClr val="000000"/>
                  </a:outerShdw>
                </a:effectLst>
              </a:rPr>
              <a:t>Economic loss</a:t>
            </a:r>
          </a:p>
          <a:p>
            <a:pPr lvl="1"/>
            <a:r>
              <a:rPr lang="en-US" altLang="en-US">
                <a:solidFill>
                  <a:schemeClr val="bg1"/>
                </a:solidFill>
                <a:effectLst>
                  <a:outerShdw blurRad="38100" dist="38100" dir="2700000" algn="tl">
                    <a:srgbClr val="000000"/>
                  </a:outerShdw>
                </a:effectLst>
              </a:rPr>
              <a:t>Inconvenience</a:t>
            </a:r>
          </a:p>
          <a:p>
            <a:pPr lvl="1"/>
            <a:r>
              <a:rPr lang="en-US" altLang="en-US">
                <a:solidFill>
                  <a:schemeClr val="bg1"/>
                </a:solidFill>
                <a:effectLst>
                  <a:outerShdw blurRad="38100" dist="38100" dir="2700000" algn="tl">
                    <a:srgbClr val="000000"/>
                  </a:outerShdw>
                </a:effectLst>
              </a:rPr>
              <a:t>Uncertainty</a:t>
            </a:r>
          </a:p>
          <a:p>
            <a:pPr lvl="1"/>
            <a:r>
              <a:rPr lang="en-US" altLang="en-US">
                <a:solidFill>
                  <a:schemeClr val="bg1"/>
                </a:solidFill>
                <a:effectLst>
                  <a:outerShdw blurRad="38100" dist="38100" dir="2700000" algn="tl">
                    <a:srgbClr val="000000"/>
                  </a:outerShdw>
                </a:effectLst>
              </a:rPr>
              <a:t>Break in status-quo</a:t>
            </a: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84419">
                                            <p:txEl>
                                              <p:pRg st="0" end="0"/>
                                            </p:txEl>
                                          </p:spTgt>
                                        </p:tgtEl>
                                        <p:attrNameLst>
                                          <p:attrName>style.visibility</p:attrName>
                                        </p:attrNameLst>
                                      </p:cBhvr>
                                      <p:to>
                                        <p:strVal val="visible"/>
                                      </p:to>
                                    </p:set>
                                    <p:animEffect transition="in" filter="dissolve">
                                      <p:cBhvr>
                                        <p:cTn id="7" dur="500"/>
                                        <p:tgtEl>
                                          <p:spTgt spid="1084419">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084419">
                                            <p:txEl>
                                              <p:pRg st="2" end="2"/>
                                            </p:txEl>
                                          </p:spTgt>
                                        </p:tgtEl>
                                        <p:attrNameLst>
                                          <p:attrName>style.visibility</p:attrName>
                                        </p:attrNameLst>
                                      </p:cBhvr>
                                      <p:to>
                                        <p:strVal val="visible"/>
                                      </p:to>
                                    </p:set>
                                    <p:animEffect transition="in" filter="dissolve">
                                      <p:cBhvr>
                                        <p:cTn id="10" dur="500"/>
                                        <p:tgtEl>
                                          <p:spTgt spid="1084419">
                                            <p:txEl>
                                              <p:pRg st="2" end="2"/>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1084419">
                                            <p:txEl>
                                              <p:pRg st="3" end="3"/>
                                            </p:txEl>
                                          </p:spTgt>
                                        </p:tgtEl>
                                        <p:attrNameLst>
                                          <p:attrName>style.visibility</p:attrName>
                                        </p:attrNameLst>
                                      </p:cBhvr>
                                      <p:to>
                                        <p:strVal val="visible"/>
                                      </p:to>
                                    </p:set>
                                    <p:animEffect transition="in" filter="dissolve">
                                      <p:cBhvr>
                                        <p:cTn id="13" dur="500"/>
                                        <p:tgtEl>
                                          <p:spTgt spid="1084419">
                                            <p:txEl>
                                              <p:pRg st="3" end="3"/>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1084419">
                                            <p:txEl>
                                              <p:pRg st="4" end="4"/>
                                            </p:txEl>
                                          </p:spTgt>
                                        </p:tgtEl>
                                        <p:attrNameLst>
                                          <p:attrName>style.visibility</p:attrName>
                                        </p:attrNameLst>
                                      </p:cBhvr>
                                      <p:to>
                                        <p:strVal val="visible"/>
                                      </p:to>
                                    </p:set>
                                    <p:animEffect transition="in" filter="dissolve">
                                      <p:cBhvr>
                                        <p:cTn id="16" dur="500"/>
                                        <p:tgtEl>
                                          <p:spTgt spid="1084419">
                                            <p:txEl>
                                              <p:pRg st="4" end="4"/>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1084419">
                                            <p:txEl>
                                              <p:pRg st="5" end="5"/>
                                            </p:txEl>
                                          </p:spTgt>
                                        </p:tgtEl>
                                        <p:attrNameLst>
                                          <p:attrName>style.visibility</p:attrName>
                                        </p:attrNameLst>
                                      </p:cBhvr>
                                      <p:to>
                                        <p:strVal val="visible"/>
                                      </p:to>
                                    </p:set>
                                    <p:animEffect transition="in" filter="dissolve">
                                      <p:cBhvr>
                                        <p:cTn id="19" dur="500"/>
                                        <p:tgtEl>
                                          <p:spTgt spid="1084419">
                                            <p:txEl>
                                              <p:pRg st="5" end="5"/>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4" fill="hold" nodeType="clickEffect">
                                  <p:stCondLst>
                                    <p:cond delay="0"/>
                                  </p:stCondLst>
                                  <p:childTnLst>
                                    <p:set>
                                      <p:cBhvr>
                                        <p:cTn id="23" dur="1" fill="hold">
                                          <p:stCondLst>
                                            <p:cond delay="0"/>
                                          </p:stCondLst>
                                        </p:cTn>
                                        <p:tgtEl>
                                          <p:spTgt spid="1084419">
                                            <p:txEl>
                                              <p:pRg st="2" end="2"/>
                                            </p:txEl>
                                          </p:spTgt>
                                        </p:tgtEl>
                                        <p:attrNameLst>
                                          <p:attrName>style.visibility</p:attrName>
                                        </p:attrNameLst>
                                      </p:cBhvr>
                                      <p:to>
                                        <p:strVal val="visible"/>
                                      </p:to>
                                    </p:set>
                                    <p:animEffect transition="in" filter="wipe(down)">
                                      <p:cBhvr>
                                        <p:cTn id="24" dur="500"/>
                                        <p:tgtEl>
                                          <p:spTgt spid="1084419">
                                            <p:txEl>
                                              <p:pRg st="2" end="2"/>
                                            </p:txEl>
                                          </p:spTgt>
                                        </p:tgtEl>
                                      </p:cBhvr>
                                    </p:animEffect>
                                  </p:childTnLst>
                                </p:cTn>
                              </p:par>
                              <p:par>
                                <p:cTn id="25" presetID="22" presetClass="entr" presetSubtype="4" fill="hold" nodeType="withEffect">
                                  <p:stCondLst>
                                    <p:cond delay="0"/>
                                  </p:stCondLst>
                                  <p:childTnLst>
                                    <p:set>
                                      <p:cBhvr>
                                        <p:cTn id="26" dur="1" fill="hold">
                                          <p:stCondLst>
                                            <p:cond delay="0"/>
                                          </p:stCondLst>
                                        </p:cTn>
                                        <p:tgtEl>
                                          <p:spTgt spid="1084419">
                                            <p:txEl>
                                              <p:pRg st="3" end="3"/>
                                            </p:txEl>
                                          </p:spTgt>
                                        </p:tgtEl>
                                        <p:attrNameLst>
                                          <p:attrName>style.visibility</p:attrName>
                                        </p:attrNameLst>
                                      </p:cBhvr>
                                      <p:to>
                                        <p:strVal val="visible"/>
                                      </p:to>
                                    </p:set>
                                    <p:animEffect transition="in" filter="wipe(down)">
                                      <p:cBhvr>
                                        <p:cTn id="27" dur="500"/>
                                        <p:tgtEl>
                                          <p:spTgt spid="1084419">
                                            <p:txEl>
                                              <p:pRg st="3" end="3"/>
                                            </p:txEl>
                                          </p:spTgt>
                                        </p:tgtEl>
                                      </p:cBhvr>
                                    </p:animEffect>
                                  </p:childTnLst>
                                </p:cTn>
                              </p:par>
                              <p:par>
                                <p:cTn id="28" presetID="22" presetClass="entr" presetSubtype="4" fill="hold" nodeType="withEffect">
                                  <p:stCondLst>
                                    <p:cond delay="0"/>
                                  </p:stCondLst>
                                  <p:childTnLst>
                                    <p:set>
                                      <p:cBhvr>
                                        <p:cTn id="29" dur="1" fill="hold">
                                          <p:stCondLst>
                                            <p:cond delay="0"/>
                                          </p:stCondLst>
                                        </p:cTn>
                                        <p:tgtEl>
                                          <p:spTgt spid="1084419">
                                            <p:txEl>
                                              <p:pRg st="4" end="4"/>
                                            </p:txEl>
                                          </p:spTgt>
                                        </p:tgtEl>
                                        <p:attrNameLst>
                                          <p:attrName>style.visibility</p:attrName>
                                        </p:attrNameLst>
                                      </p:cBhvr>
                                      <p:to>
                                        <p:strVal val="visible"/>
                                      </p:to>
                                    </p:set>
                                    <p:animEffect transition="in" filter="wipe(down)">
                                      <p:cBhvr>
                                        <p:cTn id="30" dur="500"/>
                                        <p:tgtEl>
                                          <p:spTgt spid="1084419">
                                            <p:txEl>
                                              <p:pRg st="4" end="4"/>
                                            </p:txEl>
                                          </p:spTgt>
                                        </p:tgtEl>
                                      </p:cBhvr>
                                    </p:animEffect>
                                  </p:childTnLst>
                                </p:cTn>
                              </p:par>
                              <p:par>
                                <p:cTn id="31" presetID="22" presetClass="entr" presetSubtype="4" fill="hold" nodeType="withEffect">
                                  <p:stCondLst>
                                    <p:cond delay="0"/>
                                  </p:stCondLst>
                                  <p:childTnLst>
                                    <p:set>
                                      <p:cBhvr>
                                        <p:cTn id="32" dur="1" fill="hold">
                                          <p:stCondLst>
                                            <p:cond delay="0"/>
                                          </p:stCondLst>
                                        </p:cTn>
                                        <p:tgtEl>
                                          <p:spTgt spid="1084419">
                                            <p:txEl>
                                              <p:pRg st="5" end="5"/>
                                            </p:txEl>
                                          </p:spTgt>
                                        </p:tgtEl>
                                        <p:attrNameLst>
                                          <p:attrName>style.visibility</p:attrName>
                                        </p:attrNameLst>
                                      </p:cBhvr>
                                      <p:to>
                                        <p:strVal val="visible"/>
                                      </p:to>
                                    </p:set>
                                    <p:animEffect transition="in" filter="wipe(down)">
                                      <p:cBhvr>
                                        <p:cTn id="33" dur="500"/>
                                        <p:tgtEl>
                                          <p:spTgt spid="108441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4419" grpId="0" build="p"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en-US"/>
              <a:t>Fred R. David</a:t>
            </a:r>
          </a:p>
          <a:p>
            <a:r>
              <a:rPr lang="en-US" altLang="en-US"/>
              <a:t>Prentice Hall</a:t>
            </a:r>
          </a:p>
        </p:txBody>
      </p:sp>
      <p:sp>
        <p:nvSpPr>
          <p:cNvPr id="6" name="Slide Number Placeholder 5"/>
          <p:cNvSpPr>
            <a:spLocks noGrp="1"/>
          </p:cNvSpPr>
          <p:nvPr>
            <p:ph type="sldNum" sz="quarter" idx="12"/>
          </p:nvPr>
        </p:nvSpPr>
        <p:spPr/>
        <p:txBody>
          <a:bodyPr/>
          <a:lstStyle/>
          <a:p>
            <a:r>
              <a:rPr lang="en-US" altLang="en-US"/>
              <a:t>Ch 7-</a:t>
            </a:r>
            <a:fld id="{927118FD-5CE3-491F-9A41-6D13E13C86B7}" type="slidenum">
              <a:rPr lang="en-US" altLang="en-US"/>
              <a:pPr/>
              <a:t>43</a:t>
            </a:fld>
            <a:endParaRPr lang="en-US" altLang="en-US"/>
          </a:p>
        </p:txBody>
      </p:sp>
      <p:sp>
        <p:nvSpPr>
          <p:cNvPr id="1086466" name="Rectangle 2"/>
          <p:cNvSpPr>
            <a:spLocks noGrp="1" noChangeArrowheads="1"/>
          </p:cNvSpPr>
          <p:nvPr>
            <p:ph type="title"/>
          </p:nvPr>
        </p:nvSpPr>
        <p:spPr>
          <a:xfrm>
            <a:off x="685800" y="304800"/>
            <a:ext cx="7769225" cy="1371600"/>
          </a:xfrm>
          <a:ln/>
          <a:extLs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r>
              <a:rPr lang="en-US" altLang="en-US" sz="4000">
                <a:solidFill>
                  <a:schemeClr val="tx1"/>
                </a:solidFill>
              </a:rPr>
              <a:t>Managing Resistance to Change</a:t>
            </a:r>
          </a:p>
        </p:txBody>
      </p:sp>
      <p:sp>
        <p:nvSpPr>
          <p:cNvPr id="1086467" name="Rectangle 3"/>
          <p:cNvSpPr>
            <a:spLocks noGrp="1" noChangeArrowheads="1"/>
          </p:cNvSpPr>
          <p:nvPr>
            <p:ph type="body" idx="1"/>
          </p:nvPr>
        </p:nvSpPr>
        <p:spPr>
          <a:xfrm>
            <a:off x="685800" y="2438400"/>
            <a:ext cx="7997825" cy="3048000"/>
          </a:xfrm>
          <a:noFill/>
          <a:ln/>
          <a:extLst>
            <a:ext uri="{909E8E84-426E-40DD-AFC4-6F175D3DCCD1}">
              <a14:hiddenFill xmlns:a14="http://schemas.microsoft.com/office/drawing/2010/main">
                <a:solidFill>
                  <a:srgbClr val="DBCBC7"/>
                </a:solidFill>
              </a14:hiddenFill>
            </a:ex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pPr>
              <a:buFontTx/>
              <a:buNone/>
            </a:pPr>
            <a:r>
              <a:rPr lang="en-US" altLang="en-US">
                <a:solidFill>
                  <a:schemeClr val="bg1"/>
                </a:solidFill>
                <a:effectLst>
                  <a:outerShdw blurRad="38100" dist="38100" dir="2700000" algn="tl">
                    <a:srgbClr val="000000"/>
                  </a:outerShdw>
                </a:effectLst>
              </a:rPr>
              <a:t>Resistance to change –</a:t>
            </a:r>
          </a:p>
          <a:p>
            <a:pPr>
              <a:buFontTx/>
              <a:buNone/>
            </a:pPr>
            <a:endParaRPr lang="en-US" altLang="en-US">
              <a:solidFill>
                <a:schemeClr val="bg1"/>
              </a:solidFill>
              <a:effectLst>
                <a:outerShdw blurRad="38100" dist="38100" dir="2700000" algn="tl">
                  <a:srgbClr val="000000"/>
                </a:outerShdw>
              </a:effectLst>
            </a:endParaRPr>
          </a:p>
          <a:p>
            <a:pPr lvl="1"/>
            <a:r>
              <a:rPr lang="en-US" altLang="en-US">
                <a:solidFill>
                  <a:schemeClr val="bg1"/>
                </a:solidFill>
                <a:effectLst>
                  <a:outerShdw blurRad="38100" dist="38100" dir="2700000" algn="tl">
                    <a:srgbClr val="000000"/>
                  </a:outerShdw>
                </a:effectLst>
              </a:rPr>
              <a:t>Single greatest threat to successful strategy implementation</a:t>
            </a:r>
          </a:p>
        </p:txBody>
      </p:sp>
    </p:spTree>
    <p:extLst>
      <p:ext uri="{BB962C8B-B14F-4D97-AF65-F5344CB8AC3E}">
        <p14:creationId xmlns:p14="http://schemas.microsoft.com/office/powerpoint/2010/main" val="1381205650"/>
      </p:ext>
    </p:extLst>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86467">
                                            <p:txEl>
                                              <p:pRg st="0" end="0"/>
                                            </p:txEl>
                                          </p:spTgt>
                                        </p:tgtEl>
                                        <p:attrNameLst>
                                          <p:attrName>style.visibility</p:attrName>
                                        </p:attrNameLst>
                                      </p:cBhvr>
                                      <p:to>
                                        <p:strVal val="visible"/>
                                      </p:to>
                                    </p:set>
                                    <p:animEffect transition="in" filter="dissolve">
                                      <p:cBhvr>
                                        <p:cTn id="7" dur="500"/>
                                        <p:tgtEl>
                                          <p:spTgt spid="10864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86467">
                                            <p:txEl>
                                              <p:pRg st="2" end="2"/>
                                            </p:txEl>
                                          </p:spTgt>
                                        </p:tgtEl>
                                        <p:attrNameLst>
                                          <p:attrName>style.visibility</p:attrName>
                                        </p:attrNameLst>
                                      </p:cBhvr>
                                      <p:to>
                                        <p:strVal val="visible"/>
                                      </p:to>
                                    </p:set>
                                    <p:animEffect transition="in" filter="dissolve">
                                      <p:cBhvr>
                                        <p:cTn id="12" dur="500"/>
                                        <p:tgtEl>
                                          <p:spTgt spid="108646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6467" grpId="0" uiExpand="1" build="p"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en-US"/>
              <a:t>Fred R. David</a:t>
            </a:r>
          </a:p>
          <a:p>
            <a:r>
              <a:rPr lang="en-US" altLang="en-US"/>
              <a:t>Prentice Hall</a:t>
            </a:r>
          </a:p>
        </p:txBody>
      </p:sp>
      <p:sp>
        <p:nvSpPr>
          <p:cNvPr id="6" name="Slide Number Placeholder 5"/>
          <p:cNvSpPr>
            <a:spLocks noGrp="1"/>
          </p:cNvSpPr>
          <p:nvPr>
            <p:ph type="sldNum" sz="quarter" idx="12"/>
          </p:nvPr>
        </p:nvSpPr>
        <p:spPr/>
        <p:txBody>
          <a:bodyPr/>
          <a:lstStyle/>
          <a:p>
            <a:r>
              <a:rPr lang="en-US" altLang="en-US"/>
              <a:t>Ch 7-</a:t>
            </a:r>
            <a:fld id="{FE14AFCC-C738-4557-B13D-D91EA007767F}" type="slidenum">
              <a:rPr lang="en-US" altLang="en-US"/>
              <a:pPr/>
              <a:t>44</a:t>
            </a:fld>
            <a:endParaRPr lang="en-US" altLang="en-US"/>
          </a:p>
        </p:txBody>
      </p:sp>
      <p:sp>
        <p:nvSpPr>
          <p:cNvPr id="693250" name="Rectangle 2"/>
          <p:cNvSpPr>
            <a:spLocks noGrp="1" noChangeArrowheads="1"/>
          </p:cNvSpPr>
          <p:nvPr>
            <p:ph type="title"/>
          </p:nvPr>
        </p:nvSpPr>
        <p:spPr>
          <a:xfrm>
            <a:off x="685800" y="304800"/>
            <a:ext cx="7769225" cy="1139825"/>
          </a:xfrm>
          <a:ln/>
          <a:extLs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r>
              <a:rPr lang="en-US" altLang="en-US">
                <a:solidFill>
                  <a:schemeClr val="tx1"/>
                </a:solidFill>
              </a:rPr>
              <a:t>Change Strategies</a:t>
            </a:r>
          </a:p>
        </p:txBody>
      </p:sp>
      <p:sp>
        <p:nvSpPr>
          <p:cNvPr id="693251" name="Rectangle 3"/>
          <p:cNvSpPr>
            <a:spLocks noGrp="1" noChangeArrowheads="1"/>
          </p:cNvSpPr>
          <p:nvPr>
            <p:ph type="body" idx="1"/>
          </p:nvPr>
        </p:nvSpPr>
        <p:spPr>
          <a:xfrm>
            <a:off x="685800" y="2667000"/>
            <a:ext cx="7997825" cy="2286000"/>
          </a:xfrm>
          <a:noFill/>
          <a:ln/>
          <a:extLst>
            <a:ext uri="{909E8E84-426E-40DD-AFC4-6F175D3DCCD1}">
              <a14:hiddenFill xmlns:a14="http://schemas.microsoft.com/office/drawing/2010/main">
                <a:solidFill>
                  <a:srgbClr val="DBCBC7"/>
                </a:solidFill>
              </a14:hiddenFill>
            </a:ex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pPr marL="0" indent="0">
              <a:buNone/>
            </a:pPr>
            <a:r>
              <a:rPr lang="en-US" altLang="en-US" dirty="0">
                <a:solidFill>
                  <a:schemeClr val="bg1"/>
                </a:solidFill>
                <a:effectLst>
                  <a:outerShdw blurRad="38100" dist="38100" dir="2700000" algn="tl">
                    <a:srgbClr val="000000"/>
                  </a:outerShdw>
                </a:effectLst>
              </a:rPr>
              <a:t>1. Force Change Strategy</a:t>
            </a:r>
          </a:p>
          <a:p>
            <a:pPr marL="0" indent="0">
              <a:buNone/>
            </a:pPr>
            <a:r>
              <a:rPr lang="en-US" altLang="en-US" dirty="0">
                <a:solidFill>
                  <a:schemeClr val="bg1"/>
                </a:solidFill>
                <a:effectLst>
                  <a:outerShdw blurRad="38100" dist="38100" dir="2700000" algn="tl">
                    <a:srgbClr val="000000"/>
                  </a:outerShdw>
                </a:effectLst>
              </a:rPr>
              <a:t>2. Educative Change Strategy</a:t>
            </a:r>
          </a:p>
          <a:p>
            <a:pPr marL="0" indent="0">
              <a:buNone/>
            </a:pPr>
            <a:r>
              <a:rPr lang="en-US" altLang="en-US" dirty="0">
                <a:solidFill>
                  <a:schemeClr val="bg1"/>
                </a:solidFill>
                <a:effectLst>
                  <a:outerShdw blurRad="38100" dist="38100" dir="2700000" algn="tl">
                    <a:srgbClr val="000000"/>
                  </a:outerShdw>
                </a:effectLst>
              </a:rPr>
              <a:t>3. Rational or Self-Interest Change Strategy</a:t>
            </a:r>
          </a:p>
          <a:p>
            <a:pPr>
              <a:buFontTx/>
              <a:buNone/>
            </a:pPr>
            <a:endParaRPr lang="en-US" altLang="en-US" i="1" dirty="0">
              <a:solidFill>
                <a:schemeClr val="bg1"/>
              </a:solidFill>
            </a:endParaRP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93251">
                                            <p:txEl>
                                              <p:pRg st="0" end="0"/>
                                            </p:txEl>
                                          </p:spTgt>
                                        </p:tgtEl>
                                        <p:attrNameLst>
                                          <p:attrName>style.visibility</p:attrName>
                                        </p:attrNameLst>
                                      </p:cBhvr>
                                      <p:to>
                                        <p:strVal val="visible"/>
                                      </p:to>
                                    </p:set>
                                    <p:animEffect transition="in" filter="dissolve">
                                      <p:cBhvr>
                                        <p:cTn id="7" dur="500"/>
                                        <p:tgtEl>
                                          <p:spTgt spid="6932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93251">
                                            <p:txEl>
                                              <p:pRg st="1" end="1"/>
                                            </p:txEl>
                                          </p:spTgt>
                                        </p:tgtEl>
                                        <p:attrNameLst>
                                          <p:attrName>style.visibility</p:attrName>
                                        </p:attrNameLst>
                                      </p:cBhvr>
                                      <p:to>
                                        <p:strVal val="visible"/>
                                      </p:to>
                                    </p:set>
                                    <p:animEffect transition="in" filter="dissolve">
                                      <p:cBhvr>
                                        <p:cTn id="12" dur="500"/>
                                        <p:tgtEl>
                                          <p:spTgt spid="69325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93251">
                                            <p:txEl>
                                              <p:pRg st="2" end="2"/>
                                            </p:txEl>
                                          </p:spTgt>
                                        </p:tgtEl>
                                        <p:attrNameLst>
                                          <p:attrName>style.visibility</p:attrName>
                                        </p:attrNameLst>
                                      </p:cBhvr>
                                      <p:to>
                                        <p:strVal val="visible"/>
                                      </p:to>
                                    </p:set>
                                    <p:animEffect transition="in" filter="dissolve">
                                      <p:cBhvr>
                                        <p:cTn id="17" dur="500"/>
                                        <p:tgtEl>
                                          <p:spTgt spid="6932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3251" grpId="0" build="p"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FDCA3-4C0F-463E-A622-F22564C5138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9495506-26FD-488A-AEE7-E2F8FBBABF53}"/>
              </a:ext>
            </a:extLst>
          </p:cNvPr>
          <p:cNvSpPr>
            <a:spLocks noGrp="1"/>
          </p:cNvSpPr>
          <p:nvPr>
            <p:ph idx="1"/>
          </p:nvPr>
        </p:nvSpPr>
        <p:spPr/>
        <p:txBody>
          <a:bodyPr/>
          <a:lstStyle/>
          <a:p>
            <a:r>
              <a:rPr lang="en-US" sz="2400" dirty="0">
                <a:solidFill>
                  <a:schemeClr val="bg1"/>
                </a:solidFill>
              </a:rPr>
              <a:t>A </a:t>
            </a:r>
            <a:r>
              <a:rPr lang="en-US" sz="2400" i="1" dirty="0">
                <a:solidFill>
                  <a:schemeClr val="bg1"/>
                </a:solidFill>
              </a:rPr>
              <a:t>force change strategy </a:t>
            </a:r>
            <a:r>
              <a:rPr lang="en-US" sz="2400" dirty="0">
                <a:solidFill>
                  <a:schemeClr val="bg1"/>
                </a:solidFill>
              </a:rPr>
              <a:t>involves giving orders and enforcing those orders; this strategy has the advantage of being fast, but it is plagued by low commitment and high resistance. </a:t>
            </a:r>
          </a:p>
          <a:p>
            <a:r>
              <a:rPr lang="en-US" sz="2400" dirty="0">
                <a:solidFill>
                  <a:schemeClr val="bg1"/>
                </a:solidFill>
              </a:rPr>
              <a:t>The </a:t>
            </a:r>
            <a:r>
              <a:rPr lang="en-US" sz="2400" i="1" dirty="0">
                <a:solidFill>
                  <a:schemeClr val="bg1"/>
                </a:solidFill>
              </a:rPr>
              <a:t>educative change strategy </a:t>
            </a:r>
            <a:r>
              <a:rPr lang="en-US" sz="2400" dirty="0">
                <a:solidFill>
                  <a:schemeClr val="bg1"/>
                </a:solidFill>
              </a:rPr>
              <a:t>is one that presents information to convince people of the need for change; the disadvantage of an educative change strategy is that implementation becomes slow and difficult. However, this type of strategy evokes greater commitment and less resistance than does the force change strategy.</a:t>
            </a:r>
          </a:p>
        </p:txBody>
      </p:sp>
      <p:sp>
        <p:nvSpPr>
          <p:cNvPr id="4" name="Footer Placeholder 3">
            <a:extLst>
              <a:ext uri="{FF2B5EF4-FFF2-40B4-BE49-F238E27FC236}">
                <a16:creationId xmlns:a16="http://schemas.microsoft.com/office/drawing/2014/main" id="{3645DC05-6B10-46E6-820C-197F1EF039E1}"/>
              </a:ext>
            </a:extLst>
          </p:cNvPr>
          <p:cNvSpPr>
            <a:spLocks noGrp="1"/>
          </p:cNvSpPr>
          <p:nvPr>
            <p:ph type="ftr" sz="quarter" idx="11"/>
          </p:nvPr>
        </p:nvSpPr>
        <p:spPr/>
        <p:txBody>
          <a:bodyPr/>
          <a:lstStyle/>
          <a:p>
            <a:r>
              <a:rPr lang="en-US" altLang="en-US"/>
              <a:t>Fred R. David</a:t>
            </a:r>
          </a:p>
          <a:p>
            <a:r>
              <a:rPr lang="en-US" altLang="en-US"/>
              <a:t>Prentice Hall</a:t>
            </a:r>
          </a:p>
        </p:txBody>
      </p:sp>
      <p:sp>
        <p:nvSpPr>
          <p:cNvPr id="5" name="Slide Number Placeholder 4">
            <a:extLst>
              <a:ext uri="{FF2B5EF4-FFF2-40B4-BE49-F238E27FC236}">
                <a16:creationId xmlns:a16="http://schemas.microsoft.com/office/drawing/2014/main" id="{73D18EE1-1CA9-4952-98B6-30886E975189}"/>
              </a:ext>
            </a:extLst>
          </p:cNvPr>
          <p:cNvSpPr>
            <a:spLocks noGrp="1"/>
          </p:cNvSpPr>
          <p:nvPr>
            <p:ph type="sldNum" sz="quarter" idx="12"/>
          </p:nvPr>
        </p:nvSpPr>
        <p:spPr/>
        <p:txBody>
          <a:bodyPr/>
          <a:lstStyle/>
          <a:p>
            <a:r>
              <a:rPr lang="en-US" altLang="en-US"/>
              <a:t>Ch 7-</a:t>
            </a:r>
            <a:fld id="{011DFC2D-F861-4934-AC4B-BDB0938665DC}" type="slidenum">
              <a:rPr lang="en-US" altLang="en-US" smtClean="0"/>
              <a:pPr/>
              <a:t>45</a:t>
            </a:fld>
            <a:endParaRPr lang="en-US" altLang="en-US"/>
          </a:p>
        </p:txBody>
      </p:sp>
    </p:spTree>
    <p:extLst>
      <p:ext uri="{BB962C8B-B14F-4D97-AF65-F5344CB8AC3E}">
        <p14:creationId xmlns:p14="http://schemas.microsoft.com/office/powerpoint/2010/main" val="129105827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EDEBA-9140-473F-A7E2-E64A9E981F4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527E740-9C7C-4210-A2BB-52DDA74B8E8A}"/>
              </a:ext>
            </a:extLst>
          </p:cNvPr>
          <p:cNvSpPr>
            <a:spLocks noGrp="1"/>
          </p:cNvSpPr>
          <p:nvPr>
            <p:ph idx="1"/>
          </p:nvPr>
        </p:nvSpPr>
        <p:spPr/>
        <p:txBody>
          <a:bodyPr/>
          <a:lstStyle/>
          <a:p>
            <a:r>
              <a:rPr lang="en-US" dirty="0">
                <a:solidFill>
                  <a:schemeClr val="bg1"/>
                </a:solidFill>
              </a:rPr>
              <a:t>Finally, a </a:t>
            </a:r>
            <a:r>
              <a:rPr lang="en-US" i="1" dirty="0">
                <a:solidFill>
                  <a:schemeClr val="bg1"/>
                </a:solidFill>
              </a:rPr>
              <a:t>rational </a:t>
            </a:r>
            <a:r>
              <a:rPr lang="en-US" dirty="0">
                <a:solidFill>
                  <a:schemeClr val="bg1"/>
                </a:solidFill>
              </a:rPr>
              <a:t>or </a:t>
            </a:r>
            <a:r>
              <a:rPr lang="en-US" i="1" dirty="0">
                <a:solidFill>
                  <a:schemeClr val="bg1"/>
                </a:solidFill>
              </a:rPr>
              <a:t>self-interest change strategy </a:t>
            </a:r>
            <a:r>
              <a:rPr lang="en-US" dirty="0">
                <a:solidFill>
                  <a:schemeClr val="bg1"/>
                </a:solidFill>
              </a:rPr>
              <a:t>is one that attempts to convince Individuals that the change is to their personal advantage. When this appeal is successful, strategy implementation can be relatively easy. However, implementation changes are seldom to everyone’s advantage.</a:t>
            </a:r>
          </a:p>
          <a:p>
            <a:endParaRPr lang="en-US" dirty="0">
              <a:solidFill>
                <a:schemeClr val="bg1"/>
              </a:solidFill>
            </a:endParaRPr>
          </a:p>
          <a:p>
            <a:endParaRPr lang="en-US" dirty="0"/>
          </a:p>
        </p:txBody>
      </p:sp>
      <p:sp>
        <p:nvSpPr>
          <p:cNvPr id="4" name="Footer Placeholder 3">
            <a:extLst>
              <a:ext uri="{FF2B5EF4-FFF2-40B4-BE49-F238E27FC236}">
                <a16:creationId xmlns:a16="http://schemas.microsoft.com/office/drawing/2014/main" id="{4E77B1AF-5126-4C75-9D55-14D9DF592B53}"/>
              </a:ext>
            </a:extLst>
          </p:cNvPr>
          <p:cNvSpPr>
            <a:spLocks noGrp="1"/>
          </p:cNvSpPr>
          <p:nvPr>
            <p:ph type="ftr" sz="quarter" idx="11"/>
          </p:nvPr>
        </p:nvSpPr>
        <p:spPr/>
        <p:txBody>
          <a:bodyPr/>
          <a:lstStyle/>
          <a:p>
            <a:r>
              <a:rPr lang="en-US" altLang="en-US"/>
              <a:t>Fred R. David</a:t>
            </a:r>
          </a:p>
          <a:p>
            <a:r>
              <a:rPr lang="en-US" altLang="en-US"/>
              <a:t>Prentice Hall</a:t>
            </a:r>
          </a:p>
        </p:txBody>
      </p:sp>
      <p:sp>
        <p:nvSpPr>
          <p:cNvPr id="5" name="Slide Number Placeholder 4">
            <a:extLst>
              <a:ext uri="{FF2B5EF4-FFF2-40B4-BE49-F238E27FC236}">
                <a16:creationId xmlns:a16="http://schemas.microsoft.com/office/drawing/2014/main" id="{5BE6F71D-1513-43BD-9157-8FB390B58D1C}"/>
              </a:ext>
            </a:extLst>
          </p:cNvPr>
          <p:cNvSpPr>
            <a:spLocks noGrp="1"/>
          </p:cNvSpPr>
          <p:nvPr>
            <p:ph type="sldNum" sz="quarter" idx="12"/>
          </p:nvPr>
        </p:nvSpPr>
        <p:spPr/>
        <p:txBody>
          <a:bodyPr/>
          <a:lstStyle/>
          <a:p>
            <a:r>
              <a:rPr lang="en-US" altLang="en-US"/>
              <a:t>Ch 7-</a:t>
            </a:r>
            <a:fld id="{011DFC2D-F861-4934-AC4B-BDB0938665DC}" type="slidenum">
              <a:rPr lang="en-US" altLang="en-US" smtClean="0"/>
              <a:pPr/>
              <a:t>46</a:t>
            </a:fld>
            <a:endParaRPr lang="en-US" altLang="en-US"/>
          </a:p>
        </p:txBody>
      </p:sp>
    </p:spTree>
    <p:extLst>
      <p:ext uri="{BB962C8B-B14F-4D97-AF65-F5344CB8AC3E}">
        <p14:creationId xmlns:p14="http://schemas.microsoft.com/office/powerpoint/2010/main" val="390692448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en-US"/>
              <a:t>Fred R. David</a:t>
            </a:r>
          </a:p>
          <a:p>
            <a:r>
              <a:rPr lang="en-US" altLang="en-US"/>
              <a:t>Prentice Hall</a:t>
            </a:r>
          </a:p>
        </p:txBody>
      </p:sp>
      <p:sp>
        <p:nvSpPr>
          <p:cNvPr id="6" name="Slide Number Placeholder 5"/>
          <p:cNvSpPr>
            <a:spLocks noGrp="1"/>
          </p:cNvSpPr>
          <p:nvPr>
            <p:ph type="sldNum" sz="quarter" idx="12"/>
          </p:nvPr>
        </p:nvSpPr>
        <p:spPr/>
        <p:txBody>
          <a:bodyPr/>
          <a:lstStyle/>
          <a:p>
            <a:r>
              <a:rPr lang="en-US" altLang="en-US"/>
              <a:t>Ch 7-</a:t>
            </a:r>
            <a:fld id="{077BAF7A-781D-46FD-B1EE-471B997E4862}" type="slidenum">
              <a:rPr lang="en-US" altLang="en-US"/>
              <a:pPr/>
              <a:t>47</a:t>
            </a:fld>
            <a:endParaRPr lang="en-US" altLang="en-US"/>
          </a:p>
        </p:txBody>
      </p:sp>
      <p:sp>
        <p:nvSpPr>
          <p:cNvPr id="1088514" name="Rectangle 2"/>
          <p:cNvSpPr>
            <a:spLocks noGrp="1" noChangeArrowheads="1"/>
          </p:cNvSpPr>
          <p:nvPr>
            <p:ph type="title"/>
          </p:nvPr>
        </p:nvSpPr>
        <p:spPr>
          <a:xfrm>
            <a:off x="685800" y="304800"/>
            <a:ext cx="7769225" cy="1139825"/>
          </a:xfrm>
          <a:ln/>
          <a:extLs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r>
              <a:rPr lang="en-US" altLang="en-US" sz="4000">
                <a:solidFill>
                  <a:schemeClr val="tx1"/>
                </a:solidFill>
              </a:rPr>
              <a:t>Managing the Natural Environment</a:t>
            </a:r>
          </a:p>
        </p:txBody>
      </p:sp>
      <p:sp>
        <p:nvSpPr>
          <p:cNvPr id="1088515" name="Rectangle 3"/>
          <p:cNvSpPr>
            <a:spLocks noGrp="1" noChangeArrowheads="1"/>
          </p:cNvSpPr>
          <p:nvPr>
            <p:ph type="body" idx="1"/>
          </p:nvPr>
        </p:nvSpPr>
        <p:spPr>
          <a:xfrm>
            <a:off x="685800" y="2667000"/>
            <a:ext cx="7997825" cy="2286000"/>
          </a:xfrm>
          <a:noFill/>
          <a:ln/>
          <a:extLst>
            <a:ext uri="{909E8E84-426E-40DD-AFC4-6F175D3DCCD1}">
              <a14:hiddenFill xmlns:a14="http://schemas.microsoft.com/office/drawing/2010/main">
                <a:solidFill>
                  <a:srgbClr val="DBCBC7"/>
                </a:solidFill>
              </a14:hiddenFill>
            </a:ex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r>
              <a:rPr lang="en-US" altLang="en-US">
                <a:solidFill>
                  <a:schemeClr val="bg1"/>
                </a:solidFill>
                <a:effectLst>
                  <a:outerShdw blurRad="38100" dist="38100" dir="2700000" algn="tl">
                    <a:srgbClr val="000000"/>
                  </a:outerShdw>
                </a:effectLst>
              </a:rPr>
              <a:t>Wide appreciation for firms that conduct operations that “mend” rather than “harm” the environment.</a:t>
            </a:r>
            <a:endParaRPr lang="en-US" altLang="en-US" i="1">
              <a:solidFill>
                <a:schemeClr val="bg1"/>
              </a:solidFill>
            </a:endParaRP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88515">
                                            <p:txEl>
                                              <p:pRg st="0" end="0"/>
                                            </p:txEl>
                                          </p:spTgt>
                                        </p:tgtEl>
                                        <p:attrNameLst>
                                          <p:attrName>style.visibility</p:attrName>
                                        </p:attrNameLst>
                                      </p:cBhvr>
                                      <p:to>
                                        <p:strVal val="visible"/>
                                      </p:to>
                                    </p:set>
                                    <p:animEffect transition="in" filter="dissolve">
                                      <p:cBhvr>
                                        <p:cTn id="7" dur="500"/>
                                        <p:tgtEl>
                                          <p:spTgt spid="10885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8515" grpId="0" build="p"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en-US"/>
              <a:t>Fred R. David</a:t>
            </a:r>
          </a:p>
          <a:p>
            <a:r>
              <a:rPr lang="en-US" altLang="en-US"/>
              <a:t>Prentice Hall</a:t>
            </a:r>
          </a:p>
        </p:txBody>
      </p:sp>
      <p:sp>
        <p:nvSpPr>
          <p:cNvPr id="6" name="Slide Number Placeholder 5"/>
          <p:cNvSpPr>
            <a:spLocks noGrp="1"/>
          </p:cNvSpPr>
          <p:nvPr>
            <p:ph type="sldNum" sz="quarter" idx="12"/>
          </p:nvPr>
        </p:nvSpPr>
        <p:spPr/>
        <p:txBody>
          <a:bodyPr/>
          <a:lstStyle/>
          <a:p>
            <a:r>
              <a:rPr lang="en-US" altLang="en-US"/>
              <a:t>Ch 7-</a:t>
            </a:r>
            <a:fld id="{6DC8A639-B53A-41ED-89B2-4A9009FC0A23}" type="slidenum">
              <a:rPr lang="en-US" altLang="en-US"/>
              <a:pPr/>
              <a:t>48</a:t>
            </a:fld>
            <a:endParaRPr lang="en-US" altLang="en-US"/>
          </a:p>
        </p:txBody>
      </p:sp>
      <p:sp>
        <p:nvSpPr>
          <p:cNvPr id="1090562" name="Rectangle 2"/>
          <p:cNvSpPr>
            <a:spLocks noGrp="1" noChangeArrowheads="1"/>
          </p:cNvSpPr>
          <p:nvPr>
            <p:ph type="title"/>
          </p:nvPr>
        </p:nvSpPr>
        <p:spPr>
          <a:xfrm>
            <a:off x="685800" y="304800"/>
            <a:ext cx="7769225" cy="1139825"/>
          </a:xfrm>
          <a:ln/>
          <a:extLs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r>
              <a:rPr lang="en-US" altLang="en-US" sz="4000">
                <a:solidFill>
                  <a:schemeClr val="tx1"/>
                </a:solidFill>
              </a:rPr>
              <a:t>Creating a Strategy-Supportive Culture</a:t>
            </a:r>
          </a:p>
        </p:txBody>
      </p:sp>
      <p:sp>
        <p:nvSpPr>
          <p:cNvPr id="1090563" name="Rectangle 3"/>
          <p:cNvSpPr>
            <a:spLocks noGrp="1" noChangeArrowheads="1"/>
          </p:cNvSpPr>
          <p:nvPr>
            <p:ph type="body" idx="1"/>
          </p:nvPr>
        </p:nvSpPr>
        <p:spPr>
          <a:xfrm>
            <a:off x="685800" y="2667000"/>
            <a:ext cx="7997825" cy="2286000"/>
          </a:xfrm>
          <a:noFill/>
          <a:ln/>
          <a:extLst>
            <a:ext uri="{909E8E84-426E-40DD-AFC4-6F175D3DCCD1}">
              <a14:hiddenFill xmlns:a14="http://schemas.microsoft.com/office/drawing/2010/main">
                <a:solidFill>
                  <a:srgbClr val="DBCBC7"/>
                </a:solidFill>
              </a14:hiddenFill>
            </a:ex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pPr>
              <a:buFontTx/>
              <a:buNone/>
            </a:pPr>
            <a:r>
              <a:rPr lang="en-US" altLang="en-US">
                <a:solidFill>
                  <a:schemeClr val="bg1"/>
                </a:solidFill>
              </a:rPr>
              <a:t>Strategists should strive to preserve, emphasize, and build upon aspects of existing culture that support new strategies.</a:t>
            </a: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90563">
                                            <p:txEl>
                                              <p:pRg st="0" end="0"/>
                                            </p:txEl>
                                          </p:spTgt>
                                        </p:tgtEl>
                                        <p:attrNameLst>
                                          <p:attrName>style.visibility</p:attrName>
                                        </p:attrNameLst>
                                      </p:cBhvr>
                                      <p:to>
                                        <p:strVal val="visible"/>
                                      </p:to>
                                    </p:set>
                                    <p:animEffect transition="in" filter="dissolve">
                                      <p:cBhvr>
                                        <p:cTn id="7" dur="500"/>
                                        <p:tgtEl>
                                          <p:spTgt spid="109056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0563" grpId="0" build="p"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en-US"/>
              <a:t>Fred R. David</a:t>
            </a:r>
          </a:p>
          <a:p>
            <a:r>
              <a:rPr lang="en-US" altLang="en-US"/>
              <a:t>Prentice Hall</a:t>
            </a:r>
          </a:p>
        </p:txBody>
      </p:sp>
      <p:sp>
        <p:nvSpPr>
          <p:cNvPr id="6" name="Slide Number Placeholder 5"/>
          <p:cNvSpPr>
            <a:spLocks noGrp="1"/>
          </p:cNvSpPr>
          <p:nvPr>
            <p:ph type="sldNum" sz="quarter" idx="12"/>
          </p:nvPr>
        </p:nvSpPr>
        <p:spPr/>
        <p:txBody>
          <a:bodyPr/>
          <a:lstStyle/>
          <a:p>
            <a:r>
              <a:rPr lang="en-US" altLang="en-US"/>
              <a:t>Ch 7-</a:t>
            </a:r>
            <a:fld id="{EE7D65CF-A732-496A-B280-3559FEBB847E}" type="slidenum">
              <a:rPr lang="en-US" altLang="en-US"/>
              <a:pPr/>
              <a:t>49</a:t>
            </a:fld>
            <a:endParaRPr lang="en-US" altLang="en-US"/>
          </a:p>
        </p:txBody>
      </p:sp>
      <p:sp>
        <p:nvSpPr>
          <p:cNvPr id="1092610" name="Rectangle 2"/>
          <p:cNvSpPr>
            <a:spLocks noGrp="1" noChangeArrowheads="1"/>
          </p:cNvSpPr>
          <p:nvPr>
            <p:ph type="title"/>
          </p:nvPr>
        </p:nvSpPr>
        <p:spPr>
          <a:xfrm>
            <a:off x="685800" y="304800"/>
            <a:ext cx="7769225" cy="1139825"/>
          </a:xfrm>
          <a:ln/>
          <a:extLs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r>
              <a:rPr lang="en-US" altLang="en-US" sz="4000">
                <a:solidFill>
                  <a:schemeClr val="tx1"/>
                </a:solidFill>
              </a:rPr>
              <a:t>Creating a Strategy-Supportive Culture</a:t>
            </a:r>
          </a:p>
        </p:txBody>
      </p:sp>
      <p:sp>
        <p:nvSpPr>
          <p:cNvPr id="1092611" name="Rectangle 3"/>
          <p:cNvSpPr>
            <a:spLocks noGrp="1" noChangeArrowheads="1"/>
          </p:cNvSpPr>
          <p:nvPr>
            <p:ph type="body" idx="1"/>
          </p:nvPr>
        </p:nvSpPr>
        <p:spPr>
          <a:xfrm>
            <a:off x="685800" y="1752600"/>
            <a:ext cx="7997825" cy="4419600"/>
          </a:xfrm>
          <a:noFill/>
          <a:ln/>
          <a:extLst>
            <a:ext uri="{909E8E84-426E-40DD-AFC4-6F175D3DCCD1}">
              <a14:hiddenFill xmlns:a14="http://schemas.microsoft.com/office/drawing/2010/main">
                <a:solidFill>
                  <a:srgbClr val="DBCBC7"/>
                </a:solidFill>
              </a14:hiddenFill>
            </a:ex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pPr marL="609600" indent="-609600">
              <a:lnSpc>
                <a:spcPct val="80000"/>
              </a:lnSpc>
              <a:buFontTx/>
              <a:buNone/>
            </a:pPr>
            <a:r>
              <a:rPr lang="en-US" altLang="en-US" sz="2400">
                <a:solidFill>
                  <a:schemeClr val="bg1"/>
                </a:solidFill>
              </a:rPr>
              <a:t>Elements linking culture to strategy:</a:t>
            </a:r>
          </a:p>
          <a:p>
            <a:pPr marL="609600" indent="-609600">
              <a:lnSpc>
                <a:spcPct val="80000"/>
              </a:lnSpc>
              <a:buFontTx/>
              <a:buNone/>
            </a:pPr>
            <a:endParaRPr lang="en-US" altLang="en-US" sz="2400">
              <a:solidFill>
                <a:schemeClr val="bg1"/>
              </a:solidFill>
            </a:endParaRPr>
          </a:p>
          <a:p>
            <a:pPr marL="609600" indent="-609600">
              <a:lnSpc>
                <a:spcPct val="80000"/>
              </a:lnSpc>
              <a:buFontTx/>
              <a:buAutoNum type="arabicPeriod"/>
            </a:pPr>
            <a:r>
              <a:rPr lang="en-US" altLang="en-US" sz="2000">
                <a:solidFill>
                  <a:schemeClr val="bg1"/>
                </a:solidFill>
              </a:rPr>
              <a:t>Formal statements of philosophy, charters, etc. used for recruitment and selection, and socialization</a:t>
            </a:r>
          </a:p>
          <a:p>
            <a:pPr marL="609600" indent="-609600">
              <a:lnSpc>
                <a:spcPct val="80000"/>
              </a:lnSpc>
              <a:buFontTx/>
              <a:buAutoNum type="arabicPeriod"/>
            </a:pPr>
            <a:r>
              <a:rPr lang="en-US" altLang="en-US" sz="2000">
                <a:solidFill>
                  <a:schemeClr val="bg1"/>
                </a:solidFill>
              </a:rPr>
              <a:t>Designing of physical spaces, facades, buildings</a:t>
            </a:r>
          </a:p>
          <a:p>
            <a:pPr marL="609600" indent="-609600">
              <a:lnSpc>
                <a:spcPct val="80000"/>
              </a:lnSpc>
              <a:buFontTx/>
              <a:buAutoNum type="arabicPeriod"/>
            </a:pPr>
            <a:r>
              <a:rPr lang="en-US" altLang="en-US" sz="2000">
                <a:solidFill>
                  <a:schemeClr val="bg1"/>
                </a:solidFill>
              </a:rPr>
              <a:t>Deliberate role modeling, teaching and coaching</a:t>
            </a:r>
          </a:p>
          <a:p>
            <a:pPr marL="609600" indent="-609600">
              <a:lnSpc>
                <a:spcPct val="80000"/>
              </a:lnSpc>
              <a:buFontTx/>
              <a:buAutoNum type="arabicPeriod"/>
            </a:pPr>
            <a:r>
              <a:rPr lang="en-US" altLang="en-US" sz="2000">
                <a:solidFill>
                  <a:schemeClr val="bg1"/>
                </a:solidFill>
              </a:rPr>
              <a:t>Explicit reward and status system, promotion criteria</a:t>
            </a:r>
          </a:p>
          <a:p>
            <a:pPr marL="609600" indent="-609600">
              <a:lnSpc>
                <a:spcPct val="80000"/>
              </a:lnSpc>
              <a:buFontTx/>
              <a:buAutoNum type="arabicPeriod"/>
            </a:pPr>
            <a:r>
              <a:rPr lang="en-US" altLang="en-US" sz="2000">
                <a:solidFill>
                  <a:schemeClr val="bg1"/>
                </a:solidFill>
              </a:rPr>
              <a:t>Stories, legends, myths about key people and events</a:t>
            </a:r>
          </a:p>
          <a:p>
            <a:pPr marL="609600" indent="-609600">
              <a:lnSpc>
                <a:spcPct val="80000"/>
              </a:lnSpc>
              <a:buFontTx/>
              <a:buAutoNum type="arabicPeriod"/>
            </a:pPr>
            <a:r>
              <a:rPr lang="en-US" altLang="en-US" sz="2000">
                <a:solidFill>
                  <a:schemeClr val="bg1"/>
                </a:solidFill>
              </a:rPr>
              <a:t>What leaders pay attention to, measure and control</a:t>
            </a:r>
          </a:p>
          <a:p>
            <a:pPr marL="609600" indent="-609600">
              <a:lnSpc>
                <a:spcPct val="80000"/>
              </a:lnSpc>
              <a:buFontTx/>
              <a:buAutoNum type="arabicPeriod"/>
            </a:pPr>
            <a:r>
              <a:rPr lang="en-US" altLang="en-US" sz="2000">
                <a:solidFill>
                  <a:schemeClr val="bg1"/>
                </a:solidFill>
              </a:rPr>
              <a:t>Leader reactions to critical incidents and crises</a:t>
            </a:r>
          </a:p>
          <a:p>
            <a:pPr marL="609600" indent="-609600">
              <a:lnSpc>
                <a:spcPct val="80000"/>
              </a:lnSpc>
              <a:buFontTx/>
              <a:buAutoNum type="arabicPeriod"/>
            </a:pPr>
            <a:r>
              <a:rPr lang="en-US" altLang="en-US" sz="2000">
                <a:solidFill>
                  <a:schemeClr val="bg1"/>
                </a:solidFill>
              </a:rPr>
              <a:t>How the organization is designed and structured</a:t>
            </a:r>
          </a:p>
          <a:p>
            <a:pPr marL="609600" indent="-609600">
              <a:lnSpc>
                <a:spcPct val="80000"/>
              </a:lnSpc>
              <a:buFontTx/>
              <a:buAutoNum type="arabicPeriod"/>
            </a:pPr>
            <a:r>
              <a:rPr lang="en-US" altLang="en-US" sz="2000">
                <a:solidFill>
                  <a:schemeClr val="bg1"/>
                </a:solidFill>
              </a:rPr>
              <a:t>Organizational systems and procedures</a:t>
            </a:r>
          </a:p>
          <a:p>
            <a:pPr marL="609600" indent="-609600">
              <a:lnSpc>
                <a:spcPct val="80000"/>
              </a:lnSpc>
              <a:buFontTx/>
              <a:buAutoNum type="arabicPeriod"/>
            </a:pPr>
            <a:r>
              <a:rPr lang="en-US" altLang="en-US" sz="2000">
                <a:solidFill>
                  <a:schemeClr val="bg1"/>
                </a:solidFill>
              </a:rPr>
              <a:t>Criteria used for recruitment, selection, promotion, retirement</a:t>
            </a:r>
          </a:p>
          <a:p>
            <a:pPr marL="609600" indent="-609600">
              <a:lnSpc>
                <a:spcPct val="80000"/>
              </a:lnSpc>
              <a:buFontTx/>
              <a:buAutoNum type="arabicPeriod"/>
            </a:pPr>
            <a:endParaRPr lang="en-US" altLang="en-US" sz="2000">
              <a:solidFill>
                <a:schemeClr val="bg1"/>
              </a:solidFill>
            </a:endParaRP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92611">
                                            <p:txEl>
                                              <p:pRg st="0" end="0"/>
                                            </p:txEl>
                                          </p:spTgt>
                                        </p:tgtEl>
                                        <p:attrNameLst>
                                          <p:attrName>style.visibility</p:attrName>
                                        </p:attrNameLst>
                                      </p:cBhvr>
                                      <p:to>
                                        <p:strVal val="visible"/>
                                      </p:to>
                                    </p:set>
                                    <p:animEffect transition="in" filter="dissolve">
                                      <p:cBhvr>
                                        <p:cTn id="7" dur="500"/>
                                        <p:tgtEl>
                                          <p:spTgt spid="10926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92611">
                                            <p:txEl>
                                              <p:pRg st="2" end="2"/>
                                            </p:txEl>
                                          </p:spTgt>
                                        </p:tgtEl>
                                        <p:attrNameLst>
                                          <p:attrName>style.visibility</p:attrName>
                                        </p:attrNameLst>
                                      </p:cBhvr>
                                      <p:to>
                                        <p:strVal val="visible"/>
                                      </p:to>
                                    </p:set>
                                    <p:animEffect transition="in" filter="dissolve">
                                      <p:cBhvr>
                                        <p:cTn id="12" dur="500"/>
                                        <p:tgtEl>
                                          <p:spTgt spid="1092611">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92611">
                                            <p:txEl>
                                              <p:pRg st="3" end="3"/>
                                            </p:txEl>
                                          </p:spTgt>
                                        </p:tgtEl>
                                        <p:attrNameLst>
                                          <p:attrName>style.visibility</p:attrName>
                                        </p:attrNameLst>
                                      </p:cBhvr>
                                      <p:to>
                                        <p:strVal val="visible"/>
                                      </p:to>
                                    </p:set>
                                    <p:animEffect transition="in" filter="dissolve">
                                      <p:cBhvr>
                                        <p:cTn id="17" dur="500"/>
                                        <p:tgtEl>
                                          <p:spTgt spid="1092611">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092611">
                                            <p:txEl>
                                              <p:pRg st="4" end="4"/>
                                            </p:txEl>
                                          </p:spTgt>
                                        </p:tgtEl>
                                        <p:attrNameLst>
                                          <p:attrName>style.visibility</p:attrName>
                                        </p:attrNameLst>
                                      </p:cBhvr>
                                      <p:to>
                                        <p:strVal val="visible"/>
                                      </p:to>
                                    </p:set>
                                    <p:animEffect transition="in" filter="dissolve">
                                      <p:cBhvr>
                                        <p:cTn id="22" dur="500"/>
                                        <p:tgtEl>
                                          <p:spTgt spid="1092611">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092611">
                                            <p:txEl>
                                              <p:pRg st="5" end="5"/>
                                            </p:txEl>
                                          </p:spTgt>
                                        </p:tgtEl>
                                        <p:attrNameLst>
                                          <p:attrName>style.visibility</p:attrName>
                                        </p:attrNameLst>
                                      </p:cBhvr>
                                      <p:to>
                                        <p:strVal val="visible"/>
                                      </p:to>
                                    </p:set>
                                    <p:animEffect transition="in" filter="dissolve">
                                      <p:cBhvr>
                                        <p:cTn id="27" dur="500"/>
                                        <p:tgtEl>
                                          <p:spTgt spid="1092611">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092611">
                                            <p:txEl>
                                              <p:pRg st="6" end="6"/>
                                            </p:txEl>
                                          </p:spTgt>
                                        </p:tgtEl>
                                        <p:attrNameLst>
                                          <p:attrName>style.visibility</p:attrName>
                                        </p:attrNameLst>
                                      </p:cBhvr>
                                      <p:to>
                                        <p:strVal val="visible"/>
                                      </p:to>
                                    </p:set>
                                    <p:animEffect transition="in" filter="dissolve">
                                      <p:cBhvr>
                                        <p:cTn id="32" dur="500"/>
                                        <p:tgtEl>
                                          <p:spTgt spid="1092611">
                                            <p:txEl>
                                              <p:pRg st="6" end="6"/>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092611">
                                            <p:txEl>
                                              <p:pRg st="7" end="7"/>
                                            </p:txEl>
                                          </p:spTgt>
                                        </p:tgtEl>
                                        <p:attrNameLst>
                                          <p:attrName>style.visibility</p:attrName>
                                        </p:attrNameLst>
                                      </p:cBhvr>
                                      <p:to>
                                        <p:strVal val="visible"/>
                                      </p:to>
                                    </p:set>
                                    <p:animEffect transition="in" filter="dissolve">
                                      <p:cBhvr>
                                        <p:cTn id="37" dur="500"/>
                                        <p:tgtEl>
                                          <p:spTgt spid="1092611">
                                            <p:txEl>
                                              <p:pRg st="7" end="7"/>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092611">
                                            <p:txEl>
                                              <p:pRg st="8" end="8"/>
                                            </p:txEl>
                                          </p:spTgt>
                                        </p:tgtEl>
                                        <p:attrNameLst>
                                          <p:attrName>style.visibility</p:attrName>
                                        </p:attrNameLst>
                                      </p:cBhvr>
                                      <p:to>
                                        <p:strVal val="visible"/>
                                      </p:to>
                                    </p:set>
                                    <p:animEffect transition="in" filter="dissolve">
                                      <p:cBhvr>
                                        <p:cTn id="42" dur="500"/>
                                        <p:tgtEl>
                                          <p:spTgt spid="1092611">
                                            <p:txEl>
                                              <p:pRg st="8" end="8"/>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092611">
                                            <p:txEl>
                                              <p:pRg st="9" end="9"/>
                                            </p:txEl>
                                          </p:spTgt>
                                        </p:tgtEl>
                                        <p:attrNameLst>
                                          <p:attrName>style.visibility</p:attrName>
                                        </p:attrNameLst>
                                      </p:cBhvr>
                                      <p:to>
                                        <p:strVal val="visible"/>
                                      </p:to>
                                    </p:set>
                                    <p:animEffect transition="in" filter="dissolve">
                                      <p:cBhvr>
                                        <p:cTn id="47" dur="500"/>
                                        <p:tgtEl>
                                          <p:spTgt spid="1092611">
                                            <p:txEl>
                                              <p:pRg st="9" end="9"/>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1092611">
                                            <p:txEl>
                                              <p:pRg st="10" end="10"/>
                                            </p:txEl>
                                          </p:spTgt>
                                        </p:tgtEl>
                                        <p:attrNameLst>
                                          <p:attrName>style.visibility</p:attrName>
                                        </p:attrNameLst>
                                      </p:cBhvr>
                                      <p:to>
                                        <p:strVal val="visible"/>
                                      </p:to>
                                    </p:set>
                                    <p:animEffect transition="in" filter="dissolve">
                                      <p:cBhvr>
                                        <p:cTn id="52" dur="500"/>
                                        <p:tgtEl>
                                          <p:spTgt spid="1092611">
                                            <p:txEl>
                                              <p:pRg st="10" end="10"/>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1092611">
                                            <p:txEl>
                                              <p:pRg st="11" end="11"/>
                                            </p:txEl>
                                          </p:spTgt>
                                        </p:tgtEl>
                                        <p:attrNameLst>
                                          <p:attrName>style.visibility</p:attrName>
                                        </p:attrNameLst>
                                      </p:cBhvr>
                                      <p:to>
                                        <p:strVal val="visible"/>
                                      </p:to>
                                    </p:set>
                                    <p:animEffect transition="in" filter="dissolve">
                                      <p:cBhvr>
                                        <p:cTn id="57" dur="500"/>
                                        <p:tgtEl>
                                          <p:spTgt spid="1092611">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2611"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en-US"/>
              <a:t>Fred R. David</a:t>
            </a:r>
          </a:p>
          <a:p>
            <a:r>
              <a:rPr lang="en-US" altLang="en-US"/>
              <a:t>Prentice Hall</a:t>
            </a:r>
          </a:p>
        </p:txBody>
      </p:sp>
      <p:sp>
        <p:nvSpPr>
          <p:cNvPr id="6" name="Slide Number Placeholder 5"/>
          <p:cNvSpPr>
            <a:spLocks noGrp="1"/>
          </p:cNvSpPr>
          <p:nvPr>
            <p:ph type="sldNum" sz="quarter" idx="12"/>
          </p:nvPr>
        </p:nvSpPr>
        <p:spPr/>
        <p:txBody>
          <a:bodyPr/>
          <a:lstStyle/>
          <a:p>
            <a:r>
              <a:rPr lang="en-US" altLang="en-US"/>
              <a:t>Ch 7-</a:t>
            </a:r>
            <a:fld id="{F9321D9E-2E63-4739-858A-F5AE4526BD2A}" type="slidenum">
              <a:rPr lang="en-US" altLang="en-US"/>
              <a:pPr/>
              <a:t>5</a:t>
            </a:fld>
            <a:endParaRPr lang="en-US" altLang="en-US"/>
          </a:p>
        </p:txBody>
      </p:sp>
      <p:sp>
        <p:nvSpPr>
          <p:cNvPr id="1010690" name="Rectangle 2"/>
          <p:cNvSpPr>
            <a:spLocks noGrp="1" noChangeArrowheads="1"/>
          </p:cNvSpPr>
          <p:nvPr>
            <p:ph type="title"/>
          </p:nvPr>
        </p:nvSpPr>
        <p:spPr/>
        <p:txBody>
          <a:bodyPr/>
          <a:lstStyle/>
          <a:p>
            <a:r>
              <a:rPr lang="en-US" altLang="en-US"/>
              <a:t>Chapter Outline</a:t>
            </a:r>
          </a:p>
        </p:txBody>
      </p:sp>
      <p:sp>
        <p:nvSpPr>
          <p:cNvPr id="1010691" name="Rectangle 3"/>
          <p:cNvSpPr>
            <a:spLocks noGrp="1" noChangeArrowheads="1"/>
          </p:cNvSpPr>
          <p:nvPr>
            <p:ph type="body" idx="1"/>
          </p:nvPr>
        </p:nvSpPr>
        <p:spPr>
          <a:xfrm>
            <a:off x="762000" y="2438400"/>
            <a:ext cx="7848600" cy="3429000"/>
          </a:xfrm>
        </p:spPr>
        <p:txBody>
          <a:bodyPr/>
          <a:lstStyle/>
          <a:p>
            <a:r>
              <a:rPr lang="en-US" altLang="en-US" sz="3600">
                <a:solidFill>
                  <a:schemeClr val="bg1"/>
                </a:solidFill>
              </a:rPr>
              <a:t>Production/Operations Concerns When Implementing Strategies</a:t>
            </a:r>
          </a:p>
          <a:p>
            <a:endParaRPr lang="en-US" altLang="en-US" sz="3600">
              <a:solidFill>
                <a:schemeClr val="bg1"/>
              </a:solidFill>
            </a:endParaRPr>
          </a:p>
          <a:p>
            <a:r>
              <a:rPr lang="en-US" altLang="en-US" sz="3600">
                <a:solidFill>
                  <a:schemeClr val="bg1"/>
                </a:solidFill>
              </a:rPr>
              <a:t>Human Resource Concerns When Implementing Strategies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16" fill="hold" nodeType="afterEffect">
                                  <p:stCondLst>
                                    <p:cond delay="0"/>
                                  </p:stCondLst>
                                  <p:childTnLst>
                                    <p:set>
                                      <p:cBhvr>
                                        <p:cTn id="6" dur="1" fill="hold">
                                          <p:stCondLst>
                                            <p:cond delay="0"/>
                                          </p:stCondLst>
                                        </p:cTn>
                                        <p:tgtEl>
                                          <p:spTgt spid="1010691">
                                            <p:txEl>
                                              <p:pRg st="0" end="0"/>
                                            </p:txEl>
                                          </p:spTgt>
                                        </p:tgtEl>
                                        <p:attrNameLst>
                                          <p:attrName>style.visibility</p:attrName>
                                        </p:attrNameLst>
                                      </p:cBhvr>
                                      <p:to>
                                        <p:strVal val="visible"/>
                                      </p:to>
                                    </p:set>
                                    <p:animEffect transition="in" filter="diamond(in)">
                                      <p:cBhvr>
                                        <p:cTn id="7" dur="2000"/>
                                        <p:tgtEl>
                                          <p:spTgt spid="1010691">
                                            <p:txEl>
                                              <p:pRg st="0" end="0"/>
                                            </p:txEl>
                                          </p:spTgt>
                                        </p:tgtEl>
                                      </p:cBhvr>
                                    </p:animEffect>
                                  </p:childTnLst>
                                </p:cTn>
                              </p:par>
                            </p:childTnLst>
                          </p:cTn>
                        </p:par>
                        <p:par>
                          <p:cTn id="8" fill="hold" nodeType="afterGroup">
                            <p:stCondLst>
                              <p:cond delay="2000"/>
                            </p:stCondLst>
                            <p:childTnLst>
                              <p:par>
                                <p:cTn id="9" presetID="8" presetClass="entr" presetSubtype="16" fill="hold" nodeType="afterEffect">
                                  <p:stCondLst>
                                    <p:cond delay="0"/>
                                  </p:stCondLst>
                                  <p:childTnLst>
                                    <p:set>
                                      <p:cBhvr>
                                        <p:cTn id="10" dur="1" fill="hold">
                                          <p:stCondLst>
                                            <p:cond delay="0"/>
                                          </p:stCondLst>
                                        </p:cTn>
                                        <p:tgtEl>
                                          <p:spTgt spid="1010691">
                                            <p:txEl>
                                              <p:pRg st="2" end="2"/>
                                            </p:txEl>
                                          </p:spTgt>
                                        </p:tgtEl>
                                        <p:attrNameLst>
                                          <p:attrName>style.visibility</p:attrName>
                                        </p:attrNameLst>
                                      </p:cBhvr>
                                      <p:to>
                                        <p:strVal val="visible"/>
                                      </p:to>
                                    </p:set>
                                    <p:animEffect transition="in" filter="diamond(in)">
                                      <p:cBhvr>
                                        <p:cTn id="11" dur="2000"/>
                                        <p:tgtEl>
                                          <p:spTgt spid="10106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en-US"/>
              <a:t>Fred R. David</a:t>
            </a:r>
          </a:p>
          <a:p>
            <a:r>
              <a:rPr lang="en-US" altLang="en-US"/>
              <a:t>Prentice Hall</a:t>
            </a:r>
          </a:p>
        </p:txBody>
      </p:sp>
      <p:sp>
        <p:nvSpPr>
          <p:cNvPr id="6" name="Slide Number Placeholder 5"/>
          <p:cNvSpPr>
            <a:spLocks noGrp="1"/>
          </p:cNvSpPr>
          <p:nvPr>
            <p:ph type="sldNum" sz="quarter" idx="12"/>
          </p:nvPr>
        </p:nvSpPr>
        <p:spPr/>
        <p:txBody>
          <a:bodyPr/>
          <a:lstStyle/>
          <a:p>
            <a:r>
              <a:rPr lang="en-US" altLang="en-US"/>
              <a:t>Ch 7-</a:t>
            </a:r>
            <a:fld id="{7279DD5E-B37F-4B7D-B3AA-F3FAC9188C73}" type="slidenum">
              <a:rPr lang="en-US" altLang="en-US"/>
              <a:pPr/>
              <a:t>50</a:t>
            </a:fld>
            <a:endParaRPr lang="en-US" altLang="en-US"/>
          </a:p>
        </p:txBody>
      </p:sp>
      <p:sp>
        <p:nvSpPr>
          <p:cNvPr id="1094658" name="Rectangle 2"/>
          <p:cNvSpPr>
            <a:spLocks noGrp="1" noChangeArrowheads="1"/>
          </p:cNvSpPr>
          <p:nvPr>
            <p:ph type="title"/>
          </p:nvPr>
        </p:nvSpPr>
        <p:spPr>
          <a:xfrm>
            <a:off x="685800" y="304800"/>
            <a:ext cx="7769225" cy="1139825"/>
          </a:xfrm>
          <a:ln/>
          <a:extLs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r>
              <a:rPr lang="en-US" altLang="en-US" sz="4000">
                <a:solidFill>
                  <a:schemeClr val="tx1"/>
                </a:solidFill>
              </a:rPr>
              <a:t>Production/Operations Concerns</a:t>
            </a:r>
          </a:p>
        </p:txBody>
      </p:sp>
      <p:sp>
        <p:nvSpPr>
          <p:cNvPr id="1094659" name="Rectangle 3"/>
          <p:cNvSpPr>
            <a:spLocks noGrp="1" noChangeArrowheads="1"/>
          </p:cNvSpPr>
          <p:nvPr>
            <p:ph type="body" idx="1"/>
          </p:nvPr>
        </p:nvSpPr>
        <p:spPr>
          <a:xfrm>
            <a:off x="685800" y="1752600"/>
            <a:ext cx="7997825" cy="4419600"/>
          </a:xfrm>
          <a:noFill/>
          <a:ln/>
          <a:extLst>
            <a:ext uri="{909E8E84-426E-40DD-AFC4-6F175D3DCCD1}">
              <a14:hiddenFill xmlns:a14="http://schemas.microsoft.com/office/drawing/2010/main">
                <a:solidFill>
                  <a:srgbClr val="DBCBC7"/>
                </a:solidFill>
              </a14:hiddenFill>
            </a:ex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pPr marL="609600" indent="-609600">
              <a:lnSpc>
                <a:spcPct val="90000"/>
              </a:lnSpc>
            </a:pPr>
            <a:r>
              <a:rPr lang="en-US" altLang="en-US">
                <a:solidFill>
                  <a:schemeClr val="bg1"/>
                </a:solidFill>
              </a:rPr>
              <a:t>Production processes typically constitute more than 70% of firm’s total assets</a:t>
            </a:r>
          </a:p>
          <a:p>
            <a:pPr marL="609600" indent="-609600">
              <a:lnSpc>
                <a:spcPct val="90000"/>
              </a:lnSpc>
            </a:pPr>
            <a:r>
              <a:rPr lang="en-US" altLang="en-US">
                <a:solidFill>
                  <a:schemeClr val="bg1"/>
                </a:solidFill>
              </a:rPr>
              <a:t>Decisions on:</a:t>
            </a:r>
          </a:p>
          <a:p>
            <a:pPr marL="990600" lvl="1" indent="-533400">
              <a:lnSpc>
                <a:spcPct val="90000"/>
              </a:lnSpc>
            </a:pPr>
            <a:r>
              <a:rPr lang="en-US" altLang="en-US">
                <a:solidFill>
                  <a:schemeClr val="bg1"/>
                </a:solidFill>
              </a:rPr>
              <a:t>Plant size</a:t>
            </a:r>
          </a:p>
          <a:p>
            <a:pPr marL="990600" lvl="1" indent="-533400">
              <a:lnSpc>
                <a:spcPct val="90000"/>
              </a:lnSpc>
            </a:pPr>
            <a:r>
              <a:rPr lang="en-US" altLang="en-US">
                <a:solidFill>
                  <a:schemeClr val="bg1"/>
                </a:solidFill>
              </a:rPr>
              <a:t>Inventory/inventory control</a:t>
            </a:r>
          </a:p>
          <a:p>
            <a:pPr marL="990600" lvl="1" indent="-533400">
              <a:lnSpc>
                <a:spcPct val="90000"/>
              </a:lnSpc>
            </a:pPr>
            <a:r>
              <a:rPr lang="en-US" altLang="en-US">
                <a:solidFill>
                  <a:schemeClr val="bg1"/>
                </a:solidFill>
              </a:rPr>
              <a:t>Quality control</a:t>
            </a:r>
          </a:p>
          <a:p>
            <a:pPr marL="990600" lvl="1" indent="-533400">
              <a:lnSpc>
                <a:spcPct val="90000"/>
              </a:lnSpc>
            </a:pPr>
            <a:r>
              <a:rPr lang="en-US" altLang="en-US">
                <a:solidFill>
                  <a:schemeClr val="bg1"/>
                </a:solidFill>
              </a:rPr>
              <a:t>Cost control</a:t>
            </a:r>
          </a:p>
          <a:p>
            <a:pPr marL="990600" lvl="1" indent="-533400">
              <a:lnSpc>
                <a:spcPct val="90000"/>
              </a:lnSpc>
            </a:pPr>
            <a:r>
              <a:rPr lang="en-US" altLang="en-US">
                <a:solidFill>
                  <a:schemeClr val="bg1"/>
                </a:solidFill>
              </a:rPr>
              <a:t>Technological innovation</a:t>
            </a: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94659">
                                            <p:txEl>
                                              <p:pRg st="0" end="0"/>
                                            </p:txEl>
                                          </p:spTgt>
                                        </p:tgtEl>
                                        <p:attrNameLst>
                                          <p:attrName>style.visibility</p:attrName>
                                        </p:attrNameLst>
                                      </p:cBhvr>
                                      <p:to>
                                        <p:strVal val="visible"/>
                                      </p:to>
                                    </p:set>
                                    <p:animEffect transition="in" filter="dissolve">
                                      <p:cBhvr>
                                        <p:cTn id="7" dur="500"/>
                                        <p:tgtEl>
                                          <p:spTgt spid="10946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94659">
                                            <p:txEl>
                                              <p:pRg st="1" end="1"/>
                                            </p:txEl>
                                          </p:spTgt>
                                        </p:tgtEl>
                                        <p:attrNameLst>
                                          <p:attrName>style.visibility</p:attrName>
                                        </p:attrNameLst>
                                      </p:cBhvr>
                                      <p:to>
                                        <p:strVal val="visible"/>
                                      </p:to>
                                    </p:set>
                                    <p:animEffect transition="in" filter="dissolve">
                                      <p:cBhvr>
                                        <p:cTn id="12" dur="500"/>
                                        <p:tgtEl>
                                          <p:spTgt spid="1094659">
                                            <p:txEl>
                                              <p:pRg st="1" end="1"/>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1094659">
                                            <p:txEl>
                                              <p:pRg st="2" end="2"/>
                                            </p:txEl>
                                          </p:spTgt>
                                        </p:tgtEl>
                                        <p:attrNameLst>
                                          <p:attrName>style.visibility</p:attrName>
                                        </p:attrNameLst>
                                      </p:cBhvr>
                                      <p:to>
                                        <p:strVal val="visible"/>
                                      </p:to>
                                    </p:set>
                                    <p:animEffect transition="in" filter="dissolve">
                                      <p:cBhvr>
                                        <p:cTn id="15" dur="500"/>
                                        <p:tgtEl>
                                          <p:spTgt spid="1094659">
                                            <p:txEl>
                                              <p:pRg st="2" end="2"/>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1094659">
                                            <p:txEl>
                                              <p:pRg st="3" end="3"/>
                                            </p:txEl>
                                          </p:spTgt>
                                        </p:tgtEl>
                                        <p:attrNameLst>
                                          <p:attrName>style.visibility</p:attrName>
                                        </p:attrNameLst>
                                      </p:cBhvr>
                                      <p:to>
                                        <p:strVal val="visible"/>
                                      </p:to>
                                    </p:set>
                                    <p:animEffect transition="in" filter="dissolve">
                                      <p:cBhvr>
                                        <p:cTn id="18" dur="500"/>
                                        <p:tgtEl>
                                          <p:spTgt spid="1094659">
                                            <p:txEl>
                                              <p:pRg st="3" end="3"/>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1094659">
                                            <p:txEl>
                                              <p:pRg st="4" end="4"/>
                                            </p:txEl>
                                          </p:spTgt>
                                        </p:tgtEl>
                                        <p:attrNameLst>
                                          <p:attrName>style.visibility</p:attrName>
                                        </p:attrNameLst>
                                      </p:cBhvr>
                                      <p:to>
                                        <p:strVal val="visible"/>
                                      </p:to>
                                    </p:set>
                                    <p:animEffect transition="in" filter="dissolve">
                                      <p:cBhvr>
                                        <p:cTn id="21" dur="500"/>
                                        <p:tgtEl>
                                          <p:spTgt spid="1094659">
                                            <p:txEl>
                                              <p:pRg st="4" end="4"/>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1094659">
                                            <p:txEl>
                                              <p:pRg st="5" end="5"/>
                                            </p:txEl>
                                          </p:spTgt>
                                        </p:tgtEl>
                                        <p:attrNameLst>
                                          <p:attrName>style.visibility</p:attrName>
                                        </p:attrNameLst>
                                      </p:cBhvr>
                                      <p:to>
                                        <p:strVal val="visible"/>
                                      </p:to>
                                    </p:set>
                                    <p:animEffect transition="in" filter="dissolve">
                                      <p:cBhvr>
                                        <p:cTn id="24" dur="500"/>
                                        <p:tgtEl>
                                          <p:spTgt spid="1094659">
                                            <p:txEl>
                                              <p:pRg st="5" end="5"/>
                                            </p:txEl>
                                          </p:spTgt>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1094659">
                                            <p:txEl>
                                              <p:pRg st="6" end="6"/>
                                            </p:txEl>
                                          </p:spTgt>
                                        </p:tgtEl>
                                        <p:attrNameLst>
                                          <p:attrName>style.visibility</p:attrName>
                                        </p:attrNameLst>
                                      </p:cBhvr>
                                      <p:to>
                                        <p:strVal val="visible"/>
                                      </p:to>
                                    </p:set>
                                    <p:animEffect transition="in" filter="dissolve">
                                      <p:cBhvr>
                                        <p:cTn id="27" dur="500"/>
                                        <p:tgtEl>
                                          <p:spTgt spid="109465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4659" grpId="0" build="p"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en-US"/>
              <a:t>Fred R. David</a:t>
            </a:r>
          </a:p>
          <a:p>
            <a:r>
              <a:rPr lang="en-US" altLang="en-US"/>
              <a:t>Prentice Hall</a:t>
            </a:r>
          </a:p>
        </p:txBody>
      </p:sp>
      <p:sp>
        <p:nvSpPr>
          <p:cNvPr id="6" name="Slide Number Placeholder 5"/>
          <p:cNvSpPr>
            <a:spLocks noGrp="1"/>
          </p:cNvSpPr>
          <p:nvPr>
            <p:ph type="sldNum" sz="quarter" idx="12"/>
          </p:nvPr>
        </p:nvSpPr>
        <p:spPr/>
        <p:txBody>
          <a:bodyPr/>
          <a:lstStyle/>
          <a:p>
            <a:r>
              <a:rPr lang="en-US" altLang="en-US"/>
              <a:t>Ch 7-</a:t>
            </a:r>
            <a:fld id="{7279DD5E-B37F-4B7D-B3AA-F3FAC9188C73}" type="slidenum">
              <a:rPr lang="en-US" altLang="en-US"/>
              <a:pPr/>
              <a:t>51</a:t>
            </a:fld>
            <a:endParaRPr lang="en-US" altLang="en-US"/>
          </a:p>
        </p:txBody>
      </p:sp>
      <p:sp>
        <p:nvSpPr>
          <p:cNvPr id="1094658" name="Rectangle 2"/>
          <p:cNvSpPr>
            <a:spLocks noGrp="1" noChangeArrowheads="1"/>
          </p:cNvSpPr>
          <p:nvPr>
            <p:ph type="title"/>
          </p:nvPr>
        </p:nvSpPr>
        <p:spPr>
          <a:xfrm>
            <a:off x="685800" y="304800"/>
            <a:ext cx="7769225" cy="1139825"/>
          </a:xfrm>
          <a:ln/>
          <a:extLs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r>
              <a:rPr lang="en-US" altLang="en-US" sz="4000">
                <a:solidFill>
                  <a:schemeClr val="tx1"/>
                </a:solidFill>
              </a:rPr>
              <a:t>Production/Operations Concerns</a:t>
            </a:r>
          </a:p>
        </p:txBody>
      </p:sp>
      <p:sp>
        <p:nvSpPr>
          <p:cNvPr id="1094659" name="Rectangle 3"/>
          <p:cNvSpPr>
            <a:spLocks noGrp="1" noChangeArrowheads="1"/>
          </p:cNvSpPr>
          <p:nvPr>
            <p:ph type="body" idx="1"/>
          </p:nvPr>
        </p:nvSpPr>
        <p:spPr>
          <a:xfrm>
            <a:off x="685800" y="1752600"/>
            <a:ext cx="7997825" cy="4419600"/>
          </a:xfrm>
          <a:noFill/>
          <a:ln/>
          <a:extLst>
            <a:ext uri="{909E8E84-426E-40DD-AFC4-6F175D3DCCD1}">
              <a14:hiddenFill xmlns:a14="http://schemas.microsoft.com/office/drawing/2010/main">
                <a:solidFill>
                  <a:srgbClr val="DBCBC7"/>
                </a:solidFill>
              </a14:hiddenFill>
            </a:ex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pPr marL="609600" indent="-609600">
              <a:lnSpc>
                <a:spcPct val="90000"/>
              </a:lnSpc>
            </a:pPr>
            <a:r>
              <a:rPr lang="en-US" altLang="en-US" i="1" dirty="0">
                <a:solidFill>
                  <a:schemeClr val="bg1"/>
                </a:solidFill>
              </a:rPr>
              <a:t>Just-In-Time (JIT) p</a:t>
            </a:r>
            <a:r>
              <a:rPr lang="en-US" altLang="en-US" dirty="0">
                <a:solidFill>
                  <a:schemeClr val="bg1"/>
                </a:solidFill>
              </a:rPr>
              <a:t>roduction approaches have withstood the test of time. JIT significantly reduces the cost of implementing strategies. With JIT parts and production materials are delivered to the production site just as they are needed rather than being stockpiled.</a:t>
            </a:r>
            <a:endParaRPr lang="en-US" altLang="en-US" i="1" dirty="0">
              <a:solidFill>
                <a:schemeClr val="bg1"/>
              </a:solidFill>
            </a:endParaRPr>
          </a:p>
        </p:txBody>
      </p:sp>
    </p:spTree>
    <p:extLst>
      <p:ext uri="{BB962C8B-B14F-4D97-AF65-F5344CB8AC3E}">
        <p14:creationId xmlns:p14="http://schemas.microsoft.com/office/powerpoint/2010/main" val="2610593720"/>
      </p:ext>
    </p:extLst>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94659">
                                            <p:txEl>
                                              <p:pRg st="0" end="0"/>
                                            </p:txEl>
                                          </p:spTgt>
                                        </p:tgtEl>
                                        <p:attrNameLst>
                                          <p:attrName>style.visibility</p:attrName>
                                        </p:attrNameLst>
                                      </p:cBhvr>
                                      <p:to>
                                        <p:strVal val="visible"/>
                                      </p:to>
                                    </p:set>
                                    <p:animEffect transition="in" filter="dissolve">
                                      <p:cBhvr>
                                        <p:cTn id="7" dur="500"/>
                                        <p:tgtEl>
                                          <p:spTgt spid="109465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4659" grpId="0" build="p"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en-US"/>
              <a:t>Fred R. David</a:t>
            </a:r>
          </a:p>
          <a:p>
            <a:r>
              <a:rPr lang="en-US" altLang="en-US"/>
              <a:t>Prentice Hall</a:t>
            </a:r>
          </a:p>
        </p:txBody>
      </p:sp>
      <p:sp>
        <p:nvSpPr>
          <p:cNvPr id="6" name="Slide Number Placeholder 5"/>
          <p:cNvSpPr>
            <a:spLocks noGrp="1"/>
          </p:cNvSpPr>
          <p:nvPr>
            <p:ph type="sldNum" sz="quarter" idx="12"/>
          </p:nvPr>
        </p:nvSpPr>
        <p:spPr/>
        <p:txBody>
          <a:bodyPr/>
          <a:lstStyle/>
          <a:p>
            <a:r>
              <a:rPr lang="en-US" altLang="en-US"/>
              <a:t>Ch 7-</a:t>
            </a:r>
            <a:fld id="{2F7346BE-909C-4676-8730-A8C7283F80B0}" type="slidenum">
              <a:rPr lang="en-US" altLang="en-US"/>
              <a:pPr/>
              <a:t>52</a:t>
            </a:fld>
            <a:endParaRPr lang="en-US" altLang="en-US"/>
          </a:p>
        </p:txBody>
      </p:sp>
      <p:sp>
        <p:nvSpPr>
          <p:cNvPr id="1096706" name="Rectangle 2"/>
          <p:cNvSpPr>
            <a:spLocks noGrp="1" noChangeArrowheads="1"/>
          </p:cNvSpPr>
          <p:nvPr>
            <p:ph type="title"/>
          </p:nvPr>
        </p:nvSpPr>
        <p:spPr>
          <a:xfrm>
            <a:off x="685800" y="304800"/>
            <a:ext cx="7769225" cy="1139825"/>
          </a:xfrm>
          <a:ln/>
          <a:extLs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r>
              <a:rPr lang="en-US" altLang="en-US">
                <a:solidFill>
                  <a:schemeClr val="tx1"/>
                </a:solidFill>
              </a:rPr>
              <a:t>Human Resource Concerns</a:t>
            </a:r>
          </a:p>
        </p:txBody>
      </p:sp>
      <p:sp>
        <p:nvSpPr>
          <p:cNvPr id="1096707" name="Rectangle 3"/>
          <p:cNvSpPr>
            <a:spLocks noGrp="1" noChangeArrowheads="1"/>
          </p:cNvSpPr>
          <p:nvPr>
            <p:ph type="body" idx="1"/>
          </p:nvPr>
        </p:nvSpPr>
        <p:spPr>
          <a:xfrm>
            <a:off x="685800" y="2362200"/>
            <a:ext cx="7997825" cy="3429000"/>
          </a:xfrm>
          <a:noFill/>
          <a:ln/>
          <a:extLst>
            <a:ext uri="{909E8E84-426E-40DD-AFC4-6F175D3DCCD1}">
              <a14:hiddenFill xmlns:a14="http://schemas.microsoft.com/office/drawing/2010/main">
                <a:solidFill>
                  <a:srgbClr val="DBCBC7"/>
                </a:solidFill>
              </a14:hiddenFill>
            </a:ex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pPr marL="609600" indent="-609600"/>
            <a:r>
              <a:rPr lang="en-US" altLang="en-US">
                <a:solidFill>
                  <a:schemeClr val="bg1"/>
                </a:solidFill>
              </a:rPr>
              <a:t>Assessing staffing needs and costs</a:t>
            </a:r>
          </a:p>
          <a:p>
            <a:pPr marL="609600" indent="-609600"/>
            <a:r>
              <a:rPr lang="en-US" altLang="en-US">
                <a:solidFill>
                  <a:schemeClr val="bg1"/>
                </a:solidFill>
              </a:rPr>
              <a:t>Develop performance incentives</a:t>
            </a:r>
          </a:p>
          <a:p>
            <a:pPr marL="609600" indent="-609600"/>
            <a:r>
              <a:rPr lang="en-US" altLang="en-US">
                <a:solidFill>
                  <a:schemeClr val="bg1"/>
                </a:solidFill>
              </a:rPr>
              <a:t>ESOPs</a:t>
            </a:r>
          </a:p>
          <a:p>
            <a:pPr marL="609600" indent="-609600"/>
            <a:r>
              <a:rPr lang="en-US" altLang="en-US">
                <a:solidFill>
                  <a:schemeClr val="bg1"/>
                </a:solidFill>
              </a:rPr>
              <a:t>Child-care policies</a:t>
            </a:r>
          </a:p>
          <a:p>
            <a:pPr marL="609600" indent="-609600"/>
            <a:r>
              <a:rPr lang="en-US" altLang="en-US">
                <a:solidFill>
                  <a:schemeClr val="bg1"/>
                </a:solidFill>
              </a:rPr>
              <a:t>Work-life balance</a:t>
            </a:r>
          </a:p>
          <a:p>
            <a:pPr marL="609600" indent="-609600">
              <a:buFontTx/>
              <a:buNone/>
            </a:pPr>
            <a:endParaRPr lang="en-US" altLang="en-US">
              <a:solidFill>
                <a:schemeClr val="bg1"/>
              </a:solidFill>
            </a:endParaRP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96707">
                                            <p:txEl>
                                              <p:pRg st="0" end="0"/>
                                            </p:txEl>
                                          </p:spTgt>
                                        </p:tgtEl>
                                        <p:attrNameLst>
                                          <p:attrName>style.visibility</p:attrName>
                                        </p:attrNameLst>
                                      </p:cBhvr>
                                      <p:to>
                                        <p:strVal val="visible"/>
                                      </p:to>
                                    </p:set>
                                    <p:animEffect transition="in" filter="dissolve">
                                      <p:cBhvr>
                                        <p:cTn id="7" dur="500"/>
                                        <p:tgtEl>
                                          <p:spTgt spid="10967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96707">
                                            <p:txEl>
                                              <p:pRg st="1" end="1"/>
                                            </p:txEl>
                                          </p:spTgt>
                                        </p:tgtEl>
                                        <p:attrNameLst>
                                          <p:attrName>style.visibility</p:attrName>
                                        </p:attrNameLst>
                                      </p:cBhvr>
                                      <p:to>
                                        <p:strVal val="visible"/>
                                      </p:to>
                                    </p:set>
                                    <p:animEffect transition="in" filter="dissolve">
                                      <p:cBhvr>
                                        <p:cTn id="12" dur="500"/>
                                        <p:tgtEl>
                                          <p:spTgt spid="109670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96707">
                                            <p:txEl>
                                              <p:pRg st="2" end="2"/>
                                            </p:txEl>
                                          </p:spTgt>
                                        </p:tgtEl>
                                        <p:attrNameLst>
                                          <p:attrName>style.visibility</p:attrName>
                                        </p:attrNameLst>
                                      </p:cBhvr>
                                      <p:to>
                                        <p:strVal val="visible"/>
                                      </p:to>
                                    </p:set>
                                    <p:animEffect transition="in" filter="dissolve">
                                      <p:cBhvr>
                                        <p:cTn id="17" dur="500"/>
                                        <p:tgtEl>
                                          <p:spTgt spid="109670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096707">
                                            <p:txEl>
                                              <p:pRg st="3" end="3"/>
                                            </p:txEl>
                                          </p:spTgt>
                                        </p:tgtEl>
                                        <p:attrNameLst>
                                          <p:attrName>style.visibility</p:attrName>
                                        </p:attrNameLst>
                                      </p:cBhvr>
                                      <p:to>
                                        <p:strVal val="visible"/>
                                      </p:to>
                                    </p:set>
                                    <p:animEffect transition="in" filter="dissolve">
                                      <p:cBhvr>
                                        <p:cTn id="22" dur="500"/>
                                        <p:tgtEl>
                                          <p:spTgt spid="109670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096707">
                                            <p:txEl>
                                              <p:pRg st="4" end="4"/>
                                            </p:txEl>
                                          </p:spTgt>
                                        </p:tgtEl>
                                        <p:attrNameLst>
                                          <p:attrName>style.visibility</p:attrName>
                                        </p:attrNameLst>
                                      </p:cBhvr>
                                      <p:to>
                                        <p:strVal val="visible"/>
                                      </p:to>
                                    </p:set>
                                    <p:animEffect transition="in" filter="dissolve">
                                      <p:cBhvr>
                                        <p:cTn id="27" dur="500"/>
                                        <p:tgtEl>
                                          <p:spTgt spid="10967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6707" grpId="0" build="p"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en-US"/>
              <a:t>Fred R. David</a:t>
            </a:r>
          </a:p>
          <a:p>
            <a:r>
              <a:rPr lang="en-US" altLang="en-US"/>
              <a:t>Prentice Hall</a:t>
            </a:r>
          </a:p>
        </p:txBody>
      </p:sp>
      <p:sp>
        <p:nvSpPr>
          <p:cNvPr id="6" name="Slide Number Placeholder 5"/>
          <p:cNvSpPr>
            <a:spLocks noGrp="1"/>
          </p:cNvSpPr>
          <p:nvPr>
            <p:ph type="sldNum" sz="quarter" idx="12"/>
          </p:nvPr>
        </p:nvSpPr>
        <p:spPr/>
        <p:txBody>
          <a:bodyPr/>
          <a:lstStyle/>
          <a:p>
            <a:r>
              <a:rPr lang="en-US" altLang="en-US"/>
              <a:t>Ch 7-</a:t>
            </a:r>
            <a:fld id="{DF9A2EED-90A9-4E25-96ED-7F031C8E95D4}" type="slidenum">
              <a:rPr lang="en-US" altLang="en-US"/>
              <a:pPr/>
              <a:t>53</a:t>
            </a:fld>
            <a:endParaRPr lang="en-US" altLang="en-US"/>
          </a:p>
        </p:txBody>
      </p:sp>
      <p:sp>
        <p:nvSpPr>
          <p:cNvPr id="1002498" name="Rectangle 2"/>
          <p:cNvSpPr>
            <a:spLocks noGrp="1" noChangeArrowheads="1"/>
          </p:cNvSpPr>
          <p:nvPr>
            <p:ph type="title"/>
          </p:nvPr>
        </p:nvSpPr>
        <p:spPr>
          <a:xfrm>
            <a:off x="839788" y="230188"/>
            <a:ext cx="7769225" cy="911225"/>
          </a:xfrm>
          <a:ln/>
          <a:extLs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r>
              <a:rPr lang="en-US" altLang="en-US">
                <a:solidFill>
                  <a:schemeClr val="tx1"/>
                </a:solidFill>
              </a:rPr>
              <a:t>Key Terms</a:t>
            </a:r>
          </a:p>
        </p:txBody>
      </p:sp>
      <p:sp>
        <p:nvSpPr>
          <p:cNvPr id="1002499" name="Rectangle 3"/>
          <p:cNvSpPr>
            <a:spLocks noGrp="1" noChangeArrowheads="1"/>
          </p:cNvSpPr>
          <p:nvPr>
            <p:ph type="body" idx="1"/>
          </p:nvPr>
        </p:nvSpPr>
        <p:spPr>
          <a:xfrm>
            <a:off x="685800" y="1676400"/>
            <a:ext cx="8074025" cy="4341813"/>
          </a:xfrm>
          <a:noFill/>
          <a:ln/>
          <a:extLst>
            <a:ext uri="{909E8E84-426E-40DD-AFC4-6F175D3DCCD1}">
              <a14:hiddenFill xmlns:a14="http://schemas.microsoft.com/office/drawing/2010/main">
                <a:solidFill>
                  <a:srgbClr val="DBCBC7"/>
                </a:solidFill>
              </a14:hiddenFill>
            </a:ex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pPr marL="609600" indent="-609600">
              <a:lnSpc>
                <a:spcPct val="90000"/>
              </a:lnSpc>
              <a:buSzPct val="80000"/>
            </a:pPr>
            <a:r>
              <a:rPr lang="en-US" altLang="en-US" sz="2800">
                <a:solidFill>
                  <a:schemeClr val="bg1"/>
                </a:solidFill>
              </a:rPr>
              <a:t>Annual objectives</a:t>
            </a:r>
          </a:p>
          <a:p>
            <a:pPr marL="609600" indent="-609600">
              <a:lnSpc>
                <a:spcPct val="90000"/>
              </a:lnSpc>
              <a:buSzPct val="80000"/>
            </a:pPr>
            <a:r>
              <a:rPr lang="en-US" altLang="en-US" sz="2800">
                <a:solidFill>
                  <a:schemeClr val="bg1"/>
                </a:solidFill>
              </a:rPr>
              <a:t>Avoidance</a:t>
            </a:r>
          </a:p>
          <a:p>
            <a:pPr marL="609600" indent="-609600">
              <a:lnSpc>
                <a:spcPct val="90000"/>
              </a:lnSpc>
              <a:buSzPct val="80000"/>
            </a:pPr>
            <a:r>
              <a:rPr lang="en-US" altLang="en-US" sz="2800">
                <a:solidFill>
                  <a:schemeClr val="bg1"/>
                </a:solidFill>
              </a:rPr>
              <a:t>Benchmarking</a:t>
            </a:r>
          </a:p>
          <a:p>
            <a:pPr marL="609600" indent="-609600">
              <a:lnSpc>
                <a:spcPct val="90000"/>
              </a:lnSpc>
              <a:buSzPct val="80000"/>
            </a:pPr>
            <a:r>
              <a:rPr lang="en-US" altLang="en-US" sz="2800">
                <a:solidFill>
                  <a:schemeClr val="bg1"/>
                </a:solidFill>
              </a:rPr>
              <a:t>Bonus system</a:t>
            </a:r>
          </a:p>
          <a:p>
            <a:pPr marL="609600" indent="-609600">
              <a:lnSpc>
                <a:spcPct val="90000"/>
              </a:lnSpc>
              <a:buSzPct val="80000"/>
            </a:pPr>
            <a:r>
              <a:rPr lang="en-US" altLang="en-US" sz="2800">
                <a:solidFill>
                  <a:schemeClr val="bg1"/>
                </a:solidFill>
              </a:rPr>
              <a:t>Conflict</a:t>
            </a:r>
          </a:p>
          <a:p>
            <a:pPr marL="609600" indent="-609600">
              <a:lnSpc>
                <a:spcPct val="90000"/>
              </a:lnSpc>
              <a:buSzPct val="80000"/>
            </a:pPr>
            <a:r>
              <a:rPr lang="en-US" altLang="en-US" sz="2800">
                <a:solidFill>
                  <a:schemeClr val="bg1"/>
                </a:solidFill>
              </a:rPr>
              <a:t>Confrontation</a:t>
            </a:r>
          </a:p>
          <a:p>
            <a:pPr marL="609600" indent="-609600">
              <a:lnSpc>
                <a:spcPct val="90000"/>
              </a:lnSpc>
              <a:buSzPct val="80000"/>
            </a:pPr>
            <a:r>
              <a:rPr lang="en-US" altLang="en-US" sz="2800">
                <a:solidFill>
                  <a:schemeClr val="bg1"/>
                </a:solidFill>
              </a:rPr>
              <a:t>Culture</a:t>
            </a:r>
          </a:p>
          <a:p>
            <a:pPr marL="609600" indent="-609600">
              <a:lnSpc>
                <a:spcPct val="90000"/>
              </a:lnSpc>
              <a:buSzPct val="80000"/>
            </a:pPr>
            <a:r>
              <a:rPr lang="en-US" altLang="en-US" sz="2800">
                <a:solidFill>
                  <a:schemeClr val="bg1"/>
                </a:solidFill>
              </a:rPr>
              <a:t>Defusion</a:t>
            </a:r>
          </a:p>
          <a:p>
            <a:pPr marL="609600" indent="-609600">
              <a:lnSpc>
                <a:spcPct val="90000"/>
              </a:lnSpc>
              <a:buSzPct val="80000"/>
            </a:pPr>
            <a:r>
              <a:rPr lang="en-US" altLang="en-US" sz="2800">
                <a:solidFill>
                  <a:schemeClr val="bg1"/>
                </a:solidFill>
              </a:rPr>
              <a:t>Delayering</a:t>
            </a: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024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0249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0249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00249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002499">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002499">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002499">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002499">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100249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2499" grpId="0" build="p"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en-US"/>
              <a:t>Fred R. David</a:t>
            </a:r>
          </a:p>
          <a:p>
            <a:r>
              <a:rPr lang="en-US" altLang="en-US"/>
              <a:t>Prentice Hall</a:t>
            </a:r>
          </a:p>
        </p:txBody>
      </p:sp>
      <p:sp>
        <p:nvSpPr>
          <p:cNvPr id="6" name="Slide Number Placeholder 5"/>
          <p:cNvSpPr>
            <a:spLocks noGrp="1"/>
          </p:cNvSpPr>
          <p:nvPr>
            <p:ph type="sldNum" sz="quarter" idx="12"/>
          </p:nvPr>
        </p:nvSpPr>
        <p:spPr/>
        <p:txBody>
          <a:bodyPr/>
          <a:lstStyle/>
          <a:p>
            <a:r>
              <a:rPr lang="en-US" altLang="en-US"/>
              <a:t>Ch 7-</a:t>
            </a:r>
            <a:fld id="{FF3B2605-BA89-4E77-A3F4-B9981A3EB170}" type="slidenum">
              <a:rPr lang="en-US" altLang="en-US"/>
              <a:pPr/>
              <a:t>54</a:t>
            </a:fld>
            <a:endParaRPr lang="en-US" altLang="en-US"/>
          </a:p>
        </p:txBody>
      </p:sp>
      <p:sp>
        <p:nvSpPr>
          <p:cNvPr id="1004546" name="Rectangle 2"/>
          <p:cNvSpPr>
            <a:spLocks noGrp="1" noChangeArrowheads="1"/>
          </p:cNvSpPr>
          <p:nvPr>
            <p:ph type="title"/>
          </p:nvPr>
        </p:nvSpPr>
        <p:spPr>
          <a:xfrm>
            <a:off x="839788" y="230188"/>
            <a:ext cx="7769225" cy="911225"/>
          </a:xfrm>
          <a:ln/>
          <a:extLs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r>
              <a:rPr lang="en-US" altLang="en-US">
                <a:solidFill>
                  <a:schemeClr val="tx1"/>
                </a:solidFill>
              </a:rPr>
              <a:t>Key Terms</a:t>
            </a:r>
          </a:p>
        </p:txBody>
      </p:sp>
      <p:sp>
        <p:nvSpPr>
          <p:cNvPr id="1004547" name="Rectangle 3"/>
          <p:cNvSpPr>
            <a:spLocks noGrp="1" noChangeArrowheads="1"/>
          </p:cNvSpPr>
          <p:nvPr>
            <p:ph type="body" idx="1"/>
          </p:nvPr>
        </p:nvSpPr>
        <p:spPr>
          <a:xfrm>
            <a:off x="685800" y="1676400"/>
            <a:ext cx="8074025" cy="3886200"/>
          </a:xfrm>
          <a:noFill/>
          <a:ln/>
          <a:extLst>
            <a:ext uri="{909E8E84-426E-40DD-AFC4-6F175D3DCCD1}">
              <a14:hiddenFill xmlns:a14="http://schemas.microsoft.com/office/drawing/2010/main">
                <a:solidFill>
                  <a:srgbClr val="DBCBC7"/>
                </a:solidFill>
              </a14:hiddenFill>
            </a:ex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pPr marL="609600" indent="-609600">
              <a:buSzPct val="80000"/>
            </a:pPr>
            <a:r>
              <a:rPr lang="en-US" altLang="en-US">
                <a:solidFill>
                  <a:schemeClr val="bg1"/>
                </a:solidFill>
              </a:rPr>
              <a:t>Decentralized structure</a:t>
            </a:r>
          </a:p>
          <a:p>
            <a:pPr marL="609600" indent="-609600">
              <a:buSzPct val="80000"/>
            </a:pPr>
            <a:r>
              <a:rPr lang="en-US" altLang="en-US">
                <a:solidFill>
                  <a:schemeClr val="bg1"/>
                </a:solidFill>
              </a:rPr>
              <a:t>Divisional structure</a:t>
            </a:r>
          </a:p>
          <a:p>
            <a:pPr marL="609600" indent="-609600">
              <a:buSzPct val="80000"/>
            </a:pPr>
            <a:r>
              <a:rPr lang="en-US" altLang="en-US">
                <a:solidFill>
                  <a:schemeClr val="bg1"/>
                </a:solidFill>
              </a:rPr>
              <a:t>Downsizing</a:t>
            </a:r>
          </a:p>
          <a:p>
            <a:pPr marL="609600" indent="-609600">
              <a:buSzPct val="80000"/>
            </a:pPr>
            <a:r>
              <a:rPr lang="en-US" altLang="en-US">
                <a:solidFill>
                  <a:schemeClr val="bg1"/>
                </a:solidFill>
              </a:rPr>
              <a:t>Educative change strategy</a:t>
            </a:r>
          </a:p>
          <a:p>
            <a:pPr marL="609600" indent="-609600">
              <a:buSzPct val="80000"/>
            </a:pPr>
            <a:r>
              <a:rPr lang="en-US" altLang="en-US">
                <a:solidFill>
                  <a:schemeClr val="bg1"/>
                </a:solidFill>
              </a:rPr>
              <a:t>Employee Stock Ownership Plan (ESOP)</a:t>
            </a:r>
          </a:p>
          <a:p>
            <a:pPr marL="609600" indent="-609600">
              <a:buSzPct val="80000"/>
            </a:pPr>
            <a:endParaRPr lang="en-US" altLang="en-US">
              <a:solidFill>
                <a:schemeClr val="bg1"/>
              </a:solidFill>
            </a:endParaRP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045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0454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0454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00454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00454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4547" grpId="0" build="p"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en-US"/>
              <a:t>Fred R. David</a:t>
            </a:r>
          </a:p>
          <a:p>
            <a:r>
              <a:rPr lang="en-US" altLang="en-US"/>
              <a:t>Prentice Hall</a:t>
            </a:r>
          </a:p>
        </p:txBody>
      </p:sp>
      <p:sp>
        <p:nvSpPr>
          <p:cNvPr id="6" name="Slide Number Placeholder 5"/>
          <p:cNvSpPr>
            <a:spLocks noGrp="1"/>
          </p:cNvSpPr>
          <p:nvPr>
            <p:ph type="sldNum" sz="quarter" idx="12"/>
          </p:nvPr>
        </p:nvSpPr>
        <p:spPr/>
        <p:txBody>
          <a:bodyPr/>
          <a:lstStyle/>
          <a:p>
            <a:r>
              <a:rPr lang="en-US" altLang="en-US"/>
              <a:t>Ch 7-</a:t>
            </a:r>
            <a:fld id="{9F902554-2351-45C5-8B20-2995A800936F}" type="slidenum">
              <a:rPr lang="en-US" altLang="en-US"/>
              <a:pPr/>
              <a:t>55</a:t>
            </a:fld>
            <a:endParaRPr lang="en-US" altLang="en-US"/>
          </a:p>
        </p:txBody>
      </p:sp>
      <p:sp>
        <p:nvSpPr>
          <p:cNvPr id="1006594" name="Rectangle 2"/>
          <p:cNvSpPr>
            <a:spLocks noGrp="1" noChangeArrowheads="1"/>
          </p:cNvSpPr>
          <p:nvPr>
            <p:ph type="title"/>
          </p:nvPr>
        </p:nvSpPr>
        <p:spPr>
          <a:xfrm>
            <a:off x="839788" y="230188"/>
            <a:ext cx="7769225" cy="911225"/>
          </a:xfrm>
          <a:ln/>
          <a:extLs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r>
              <a:rPr lang="en-US" altLang="en-US">
                <a:solidFill>
                  <a:schemeClr val="tx1"/>
                </a:solidFill>
              </a:rPr>
              <a:t>Key Terms</a:t>
            </a:r>
          </a:p>
        </p:txBody>
      </p:sp>
      <p:sp>
        <p:nvSpPr>
          <p:cNvPr id="1006595" name="Rectangle 3"/>
          <p:cNvSpPr>
            <a:spLocks noGrp="1" noChangeArrowheads="1"/>
          </p:cNvSpPr>
          <p:nvPr>
            <p:ph type="body" idx="1"/>
          </p:nvPr>
        </p:nvSpPr>
        <p:spPr>
          <a:xfrm>
            <a:off x="685800" y="1676400"/>
            <a:ext cx="8074025" cy="4341813"/>
          </a:xfrm>
          <a:noFill/>
          <a:ln/>
          <a:extLst>
            <a:ext uri="{909E8E84-426E-40DD-AFC4-6F175D3DCCD1}">
              <a14:hiddenFill xmlns:a14="http://schemas.microsoft.com/office/drawing/2010/main">
                <a:solidFill>
                  <a:srgbClr val="DBCBC7"/>
                </a:solidFill>
              </a14:hiddenFill>
            </a:ex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pPr marL="609600" indent="-609600">
              <a:lnSpc>
                <a:spcPct val="90000"/>
              </a:lnSpc>
              <a:buSzPct val="80000"/>
            </a:pPr>
            <a:r>
              <a:rPr lang="en-US" altLang="en-US" sz="2800">
                <a:solidFill>
                  <a:schemeClr val="bg1"/>
                </a:solidFill>
              </a:rPr>
              <a:t>Establishing annual objectives</a:t>
            </a:r>
          </a:p>
          <a:p>
            <a:pPr marL="609600" indent="-609600">
              <a:lnSpc>
                <a:spcPct val="90000"/>
              </a:lnSpc>
              <a:buSzPct val="80000"/>
            </a:pPr>
            <a:r>
              <a:rPr lang="en-US" altLang="en-US" sz="2800">
                <a:solidFill>
                  <a:schemeClr val="bg1"/>
                </a:solidFill>
              </a:rPr>
              <a:t>Force change strategy</a:t>
            </a:r>
          </a:p>
          <a:p>
            <a:pPr marL="609600" indent="-609600">
              <a:lnSpc>
                <a:spcPct val="90000"/>
              </a:lnSpc>
              <a:buSzPct val="80000"/>
            </a:pPr>
            <a:r>
              <a:rPr lang="en-US" altLang="en-US" sz="2800">
                <a:solidFill>
                  <a:schemeClr val="bg1"/>
                </a:solidFill>
              </a:rPr>
              <a:t>Functional structure</a:t>
            </a:r>
          </a:p>
          <a:p>
            <a:pPr marL="609600" indent="-609600">
              <a:lnSpc>
                <a:spcPct val="90000"/>
              </a:lnSpc>
              <a:buSzPct val="80000"/>
            </a:pPr>
            <a:r>
              <a:rPr lang="en-US" altLang="en-US" sz="2800">
                <a:solidFill>
                  <a:schemeClr val="bg1"/>
                </a:solidFill>
              </a:rPr>
              <a:t>Gain sharing</a:t>
            </a:r>
          </a:p>
          <a:p>
            <a:pPr marL="609600" indent="-609600">
              <a:lnSpc>
                <a:spcPct val="90000"/>
              </a:lnSpc>
              <a:buSzPct val="80000"/>
            </a:pPr>
            <a:r>
              <a:rPr lang="en-US" altLang="en-US" sz="2800">
                <a:solidFill>
                  <a:schemeClr val="bg1"/>
                </a:solidFill>
              </a:rPr>
              <a:t>Horizontal consistency of objectives</a:t>
            </a:r>
          </a:p>
          <a:p>
            <a:pPr marL="609600" indent="-609600">
              <a:lnSpc>
                <a:spcPct val="90000"/>
              </a:lnSpc>
              <a:buSzPct val="80000"/>
            </a:pPr>
            <a:r>
              <a:rPr lang="en-US" altLang="en-US" sz="2800">
                <a:solidFill>
                  <a:schemeClr val="bg1"/>
                </a:solidFill>
              </a:rPr>
              <a:t>Just in time</a:t>
            </a:r>
          </a:p>
          <a:p>
            <a:pPr marL="609600" indent="-609600">
              <a:lnSpc>
                <a:spcPct val="90000"/>
              </a:lnSpc>
              <a:buSzPct val="80000"/>
            </a:pPr>
            <a:r>
              <a:rPr lang="en-US" altLang="en-US" sz="2800">
                <a:solidFill>
                  <a:schemeClr val="bg1"/>
                </a:solidFill>
              </a:rPr>
              <a:t>Matrix structure</a:t>
            </a:r>
          </a:p>
          <a:p>
            <a:pPr marL="609600" indent="-609600">
              <a:lnSpc>
                <a:spcPct val="90000"/>
              </a:lnSpc>
              <a:buSzPct val="80000"/>
            </a:pPr>
            <a:r>
              <a:rPr lang="en-US" altLang="en-US" sz="2800">
                <a:solidFill>
                  <a:schemeClr val="bg1"/>
                </a:solidFill>
              </a:rPr>
              <a:t>Policy</a:t>
            </a:r>
          </a:p>
          <a:p>
            <a:pPr marL="609600" indent="-609600">
              <a:lnSpc>
                <a:spcPct val="90000"/>
              </a:lnSpc>
              <a:buSzPct val="80000"/>
            </a:pPr>
            <a:r>
              <a:rPr lang="en-US" altLang="en-US" sz="2800">
                <a:solidFill>
                  <a:schemeClr val="bg1"/>
                </a:solidFill>
              </a:rPr>
              <a:t>Profit sharing</a:t>
            </a: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065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0659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0659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00659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00659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006595">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006595">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006595">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100659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6595" grpId="0" build="p"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en-US"/>
              <a:t>Fred R. David</a:t>
            </a:r>
          </a:p>
          <a:p>
            <a:r>
              <a:rPr lang="en-US" altLang="en-US"/>
              <a:t>Prentice Hall</a:t>
            </a:r>
          </a:p>
        </p:txBody>
      </p:sp>
      <p:sp>
        <p:nvSpPr>
          <p:cNvPr id="6" name="Slide Number Placeholder 5"/>
          <p:cNvSpPr>
            <a:spLocks noGrp="1"/>
          </p:cNvSpPr>
          <p:nvPr>
            <p:ph type="sldNum" sz="quarter" idx="12"/>
          </p:nvPr>
        </p:nvSpPr>
        <p:spPr/>
        <p:txBody>
          <a:bodyPr/>
          <a:lstStyle/>
          <a:p>
            <a:r>
              <a:rPr lang="en-US" altLang="en-US"/>
              <a:t>Ch 7-</a:t>
            </a:r>
            <a:fld id="{3D07B472-1208-468D-A68D-6E1EA1FBA895}" type="slidenum">
              <a:rPr lang="en-US" altLang="en-US"/>
              <a:pPr/>
              <a:t>56</a:t>
            </a:fld>
            <a:endParaRPr lang="en-US" altLang="en-US"/>
          </a:p>
        </p:txBody>
      </p:sp>
      <p:sp>
        <p:nvSpPr>
          <p:cNvPr id="1008642" name="Rectangle 2"/>
          <p:cNvSpPr>
            <a:spLocks noGrp="1" noChangeArrowheads="1"/>
          </p:cNvSpPr>
          <p:nvPr>
            <p:ph type="title"/>
          </p:nvPr>
        </p:nvSpPr>
        <p:spPr>
          <a:xfrm>
            <a:off x="839788" y="230188"/>
            <a:ext cx="7769225" cy="911225"/>
          </a:xfrm>
          <a:ln/>
          <a:extLs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r>
              <a:rPr lang="en-US" altLang="en-US">
                <a:solidFill>
                  <a:schemeClr val="tx1"/>
                </a:solidFill>
              </a:rPr>
              <a:t>Key Terms</a:t>
            </a:r>
          </a:p>
        </p:txBody>
      </p:sp>
      <p:sp>
        <p:nvSpPr>
          <p:cNvPr id="1008643" name="Rectangle 3"/>
          <p:cNvSpPr>
            <a:spLocks noGrp="1" noChangeArrowheads="1"/>
          </p:cNvSpPr>
          <p:nvPr>
            <p:ph type="body" idx="1"/>
          </p:nvPr>
        </p:nvSpPr>
        <p:spPr>
          <a:xfrm>
            <a:off x="685800" y="1676400"/>
            <a:ext cx="8074025" cy="4341813"/>
          </a:xfrm>
          <a:noFill/>
          <a:ln/>
          <a:extLst>
            <a:ext uri="{909E8E84-426E-40DD-AFC4-6F175D3DCCD1}">
              <a14:hiddenFill xmlns:a14="http://schemas.microsoft.com/office/drawing/2010/main">
                <a:solidFill>
                  <a:srgbClr val="DBCBC7"/>
                </a:solidFill>
              </a14:hiddenFill>
            </a:ex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pPr marL="609600" indent="-609600">
              <a:lnSpc>
                <a:spcPct val="90000"/>
              </a:lnSpc>
              <a:buSzPct val="80000"/>
            </a:pPr>
            <a:r>
              <a:rPr lang="en-US" altLang="en-US" sz="2800">
                <a:solidFill>
                  <a:schemeClr val="bg1"/>
                </a:solidFill>
              </a:rPr>
              <a:t>Rational change strategy</a:t>
            </a:r>
          </a:p>
          <a:p>
            <a:pPr marL="609600" indent="-609600">
              <a:lnSpc>
                <a:spcPct val="90000"/>
              </a:lnSpc>
              <a:buSzPct val="80000"/>
            </a:pPr>
            <a:r>
              <a:rPr lang="en-US" altLang="en-US" sz="2800">
                <a:solidFill>
                  <a:schemeClr val="bg1"/>
                </a:solidFill>
              </a:rPr>
              <a:t>Reengineering</a:t>
            </a:r>
          </a:p>
          <a:p>
            <a:pPr marL="609600" indent="-609600">
              <a:lnSpc>
                <a:spcPct val="90000"/>
              </a:lnSpc>
              <a:buSzPct val="80000"/>
            </a:pPr>
            <a:r>
              <a:rPr lang="en-US" altLang="en-US" sz="2800">
                <a:solidFill>
                  <a:schemeClr val="bg1"/>
                </a:solidFill>
              </a:rPr>
              <a:t>Resistance to change</a:t>
            </a:r>
          </a:p>
          <a:p>
            <a:pPr marL="609600" indent="-609600">
              <a:lnSpc>
                <a:spcPct val="90000"/>
              </a:lnSpc>
              <a:buSzPct val="80000"/>
            </a:pPr>
            <a:r>
              <a:rPr lang="en-US" altLang="en-US" sz="2800">
                <a:solidFill>
                  <a:schemeClr val="bg1"/>
                </a:solidFill>
              </a:rPr>
              <a:t>Resource allocation</a:t>
            </a:r>
          </a:p>
          <a:p>
            <a:pPr marL="609600" indent="-609600">
              <a:lnSpc>
                <a:spcPct val="90000"/>
              </a:lnSpc>
              <a:buSzPct val="80000"/>
            </a:pPr>
            <a:r>
              <a:rPr lang="en-US" altLang="en-US" sz="2800">
                <a:solidFill>
                  <a:schemeClr val="bg1"/>
                </a:solidFill>
              </a:rPr>
              <a:t>Restructuring</a:t>
            </a:r>
          </a:p>
          <a:p>
            <a:pPr marL="609600" indent="-609600">
              <a:lnSpc>
                <a:spcPct val="90000"/>
              </a:lnSpc>
              <a:buSzPct val="80000"/>
            </a:pPr>
            <a:r>
              <a:rPr lang="en-US" altLang="en-US" sz="2800">
                <a:solidFill>
                  <a:schemeClr val="bg1"/>
                </a:solidFill>
              </a:rPr>
              <a:t>Rightsizing</a:t>
            </a:r>
          </a:p>
          <a:p>
            <a:pPr marL="609600" indent="-609600">
              <a:lnSpc>
                <a:spcPct val="90000"/>
              </a:lnSpc>
              <a:buSzPct val="80000"/>
            </a:pPr>
            <a:r>
              <a:rPr lang="en-US" altLang="en-US" sz="2800">
                <a:solidFill>
                  <a:schemeClr val="bg1"/>
                </a:solidFill>
              </a:rPr>
              <a:t>Self-interest change</a:t>
            </a:r>
          </a:p>
          <a:p>
            <a:pPr marL="609600" indent="-609600">
              <a:lnSpc>
                <a:spcPct val="90000"/>
              </a:lnSpc>
              <a:buSzPct val="80000"/>
            </a:pPr>
            <a:r>
              <a:rPr lang="en-US" altLang="en-US" sz="2800">
                <a:solidFill>
                  <a:schemeClr val="bg1"/>
                </a:solidFill>
              </a:rPr>
              <a:t>Triangulation</a:t>
            </a:r>
          </a:p>
          <a:p>
            <a:pPr marL="609600" indent="-609600">
              <a:lnSpc>
                <a:spcPct val="90000"/>
              </a:lnSpc>
              <a:buSzPct val="80000"/>
            </a:pPr>
            <a:r>
              <a:rPr lang="en-US" altLang="en-US" sz="2800">
                <a:solidFill>
                  <a:schemeClr val="bg1"/>
                </a:solidFill>
              </a:rPr>
              <a:t>Vertical consistency of objectives</a:t>
            </a: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086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0864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0864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00864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00864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00864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008643">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008643">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100864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8643"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en-US"/>
              <a:t>Fred R. David</a:t>
            </a:r>
          </a:p>
          <a:p>
            <a:r>
              <a:rPr lang="en-US" altLang="en-US"/>
              <a:t>Prentice Hall</a:t>
            </a:r>
          </a:p>
        </p:txBody>
      </p:sp>
      <p:sp>
        <p:nvSpPr>
          <p:cNvPr id="6" name="Slide Number Placeholder 5"/>
          <p:cNvSpPr>
            <a:spLocks noGrp="1"/>
          </p:cNvSpPr>
          <p:nvPr>
            <p:ph type="sldNum" sz="quarter" idx="12"/>
          </p:nvPr>
        </p:nvSpPr>
        <p:spPr/>
        <p:txBody>
          <a:bodyPr/>
          <a:lstStyle/>
          <a:p>
            <a:r>
              <a:rPr lang="en-US" altLang="en-US"/>
              <a:t>Ch 7-</a:t>
            </a:r>
            <a:fld id="{5679350D-39E0-48F6-9A18-C4B2A5A98891}" type="slidenum">
              <a:rPr lang="en-US" altLang="en-US"/>
              <a:pPr/>
              <a:t>6</a:t>
            </a:fld>
            <a:endParaRPr lang="en-US" altLang="en-US"/>
          </a:p>
        </p:txBody>
      </p:sp>
      <p:sp>
        <p:nvSpPr>
          <p:cNvPr id="114690" name="Rectangle 2"/>
          <p:cNvSpPr>
            <a:spLocks noGrp="1" noChangeArrowheads="1"/>
          </p:cNvSpPr>
          <p:nvPr>
            <p:ph type="title"/>
          </p:nvPr>
        </p:nvSpPr>
        <p:spPr>
          <a:xfrm>
            <a:off x="685800" y="381000"/>
            <a:ext cx="7769225" cy="1431925"/>
          </a:xfrm>
          <a:ln/>
          <a:extLst>
            <a:ext uri="{91240B29-F687-4F45-9708-019B960494DF}">
              <a14:hiddenLine xmlns:a14="http://schemas.microsoft.com/office/drawing/2010/main" w="12700" cap="flat" cmpd="sng">
                <a:solidFill>
                  <a:srgbClr val="800000"/>
                </a:solidFill>
                <a:prstDash val="solid"/>
                <a:miter lim="800000"/>
                <a:headEnd/>
                <a:tailEnd/>
              </a14:hiddenLine>
            </a:ext>
          </a:extLst>
        </p:spPr>
        <p:txBody>
          <a:bodyPr>
            <a:spAutoFit/>
          </a:bodyPr>
          <a:lstStyle/>
          <a:p>
            <a:r>
              <a:rPr lang="en-US" altLang="en-US">
                <a:solidFill>
                  <a:schemeClr val="tx1"/>
                </a:solidFill>
              </a:rPr>
              <a:t>Implementing Strategies: Management Issues</a:t>
            </a:r>
          </a:p>
        </p:txBody>
      </p:sp>
      <p:sp>
        <p:nvSpPr>
          <p:cNvPr id="114691" name="Rectangle 3"/>
          <p:cNvSpPr>
            <a:spLocks noGrp="1" noChangeArrowheads="1"/>
          </p:cNvSpPr>
          <p:nvPr>
            <p:ph type="body" idx="1"/>
          </p:nvPr>
        </p:nvSpPr>
        <p:spPr>
          <a:xfrm>
            <a:off x="685800" y="1905000"/>
            <a:ext cx="7769225" cy="4265613"/>
          </a:xfrm>
          <a:noFill/>
          <a:ln/>
          <a:extLst>
            <a:ext uri="{909E8E84-426E-40DD-AFC4-6F175D3DCCD1}">
              <a14:hiddenFill xmlns:a14="http://schemas.microsoft.com/office/drawing/2010/main">
                <a:solidFill>
                  <a:srgbClr val="DBCBC7"/>
                </a:solidFill>
              </a14:hiddenFill>
            </a:ext>
            <a:ext uri="{91240B29-F687-4F45-9708-019B960494DF}">
              <a14:hiddenLine xmlns:a14="http://schemas.microsoft.com/office/drawing/2010/main" w="12700" cap="flat" cmpd="sng">
                <a:solidFill>
                  <a:srgbClr val="800000"/>
                </a:solidFill>
                <a:prstDash val="solid"/>
                <a:miter lim="800000"/>
                <a:headEnd/>
                <a:tailEnd/>
              </a14:hiddenLine>
            </a:ext>
          </a:extLst>
        </p:spPr>
        <p:txBody>
          <a:bodyPr anchor="ctr"/>
          <a:lstStyle/>
          <a:p>
            <a:pPr>
              <a:buFontTx/>
              <a:buNone/>
            </a:pPr>
            <a:r>
              <a:rPr lang="en-US" altLang="en-US" i="1">
                <a:solidFill>
                  <a:schemeClr val="bg1"/>
                </a:solidFill>
              </a:rPr>
              <a:t>Pretend that every single person you meet has a sign around his or her neck that says, “Make me feel important.”</a:t>
            </a:r>
          </a:p>
          <a:p>
            <a:pPr>
              <a:buFontTx/>
              <a:buNone/>
            </a:pPr>
            <a:endParaRPr lang="en-US" altLang="en-US" i="1">
              <a:solidFill>
                <a:schemeClr val="bg1"/>
              </a:solidFill>
            </a:endParaRPr>
          </a:p>
          <a:p>
            <a:pPr>
              <a:buFontTx/>
              <a:buNone/>
            </a:pPr>
            <a:r>
              <a:rPr lang="en-US" altLang="en-US" i="1">
                <a:solidFill>
                  <a:schemeClr val="bg1"/>
                </a:solidFill>
              </a:rPr>
              <a:t>-- </a:t>
            </a:r>
            <a:r>
              <a:rPr lang="en-US" altLang="en-US">
                <a:solidFill>
                  <a:schemeClr val="bg1"/>
                </a:solidFill>
              </a:rPr>
              <a:t>Mary Kay Ash, CEO of Mary Kay, Inc.</a:t>
            </a:r>
          </a:p>
          <a:p>
            <a:pPr>
              <a:buFontTx/>
              <a:buNone/>
            </a:pPr>
            <a:endParaRPr lang="en-US" altLang="en-US">
              <a:solidFill>
                <a:schemeClr val="bg1"/>
              </a:solidFill>
            </a:endParaRP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46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1469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1"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ltLang="en-US"/>
              <a:t>Fred R. David</a:t>
            </a:r>
          </a:p>
          <a:p>
            <a:r>
              <a:rPr lang="en-US" altLang="en-US"/>
              <a:t>Prentice Hall</a:t>
            </a:r>
          </a:p>
        </p:txBody>
      </p:sp>
      <p:sp>
        <p:nvSpPr>
          <p:cNvPr id="7" name="Slide Number Placeholder 5"/>
          <p:cNvSpPr>
            <a:spLocks noGrp="1"/>
          </p:cNvSpPr>
          <p:nvPr>
            <p:ph type="sldNum" sz="quarter" idx="12"/>
          </p:nvPr>
        </p:nvSpPr>
        <p:spPr/>
        <p:txBody>
          <a:bodyPr/>
          <a:lstStyle/>
          <a:p>
            <a:r>
              <a:rPr lang="en-US" altLang="en-US"/>
              <a:t>Ch 7-</a:t>
            </a:r>
            <a:fld id="{B7CD7722-5220-4278-AECE-A9843319B7CE}" type="slidenum">
              <a:rPr lang="en-US" altLang="en-US"/>
              <a:pPr/>
              <a:t>7</a:t>
            </a:fld>
            <a:endParaRPr lang="en-US" altLang="en-US"/>
          </a:p>
        </p:txBody>
      </p:sp>
      <p:sp>
        <p:nvSpPr>
          <p:cNvPr id="423938" name="Rectangle 2"/>
          <p:cNvSpPr>
            <a:spLocks noGrp="1" noChangeArrowheads="1"/>
          </p:cNvSpPr>
          <p:nvPr>
            <p:ph type="title"/>
          </p:nvPr>
        </p:nvSpPr>
        <p:spPr>
          <a:xfrm>
            <a:off x="687388" y="611188"/>
            <a:ext cx="7769225" cy="1139825"/>
          </a:xfrm>
          <a:ln/>
          <a:extLs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r>
              <a:rPr lang="en-US" altLang="en-US">
                <a:solidFill>
                  <a:schemeClr val="tx1"/>
                </a:solidFill>
              </a:rPr>
              <a:t>Strategy Analysis &amp;  Choice</a:t>
            </a:r>
          </a:p>
        </p:txBody>
      </p:sp>
      <p:sp>
        <p:nvSpPr>
          <p:cNvPr id="423939" name="Rectangle 3"/>
          <p:cNvSpPr>
            <a:spLocks noGrp="1" noChangeArrowheads="1"/>
          </p:cNvSpPr>
          <p:nvPr>
            <p:ph type="body" idx="1"/>
          </p:nvPr>
        </p:nvSpPr>
        <p:spPr>
          <a:xfrm>
            <a:off x="609600" y="2819400"/>
            <a:ext cx="7997825" cy="2590800"/>
          </a:xfrm>
          <a:noFill/>
          <a:ln/>
          <a:extLst>
            <a:ext uri="{909E8E84-426E-40DD-AFC4-6F175D3DCCD1}">
              <a14:hiddenFill xmlns:a14="http://schemas.microsoft.com/office/drawing/2010/main">
                <a:solidFill>
                  <a:srgbClr val="DBCBC7"/>
                </a:solidFill>
              </a14:hiddenFill>
            </a:ex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pPr>
              <a:lnSpc>
                <a:spcPct val="80000"/>
              </a:lnSpc>
              <a:buFontTx/>
              <a:buNone/>
            </a:pPr>
            <a:r>
              <a:rPr lang="en-US" altLang="en-US">
                <a:solidFill>
                  <a:schemeClr val="bg1"/>
                </a:solidFill>
                <a:effectLst>
                  <a:outerShdw blurRad="38100" dist="38100" dir="2700000" algn="tl">
                    <a:srgbClr val="000000"/>
                  </a:outerShdw>
                </a:effectLst>
              </a:rPr>
              <a:t>Contrasting strategy formulation and strategy implementation</a:t>
            </a:r>
          </a:p>
          <a:p>
            <a:pPr>
              <a:lnSpc>
                <a:spcPct val="80000"/>
              </a:lnSpc>
              <a:buFontTx/>
              <a:buNone/>
            </a:pPr>
            <a:endParaRPr lang="en-US" altLang="en-US">
              <a:solidFill>
                <a:schemeClr val="bg1"/>
              </a:solidFill>
              <a:effectLst>
                <a:outerShdw blurRad="38100" dist="38100" dir="2700000" algn="tl">
                  <a:srgbClr val="000000"/>
                </a:outerShdw>
              </a:effectLst>
            </a:endParaRPr>
          </a:p>
          <a:p>
            <a:pPr lvl="1">
              <a:lnSpc>
                <a:spcPct val="80000"/>
              </a:lnSpc>
            </a:pPr>
            <a:r>
              <a:rPr lang="en-US" altLang="en-US" sz="2400">
                <a:solidFill>
                  <a:schemeClr val="bg1"/>
                </a:solidFill>
              </a:rPr>
              <a:t>Formulation is positioning forces before the action</a:t>
            </a:r>
          </a:p>
          <a:p>
            <a:pPr lvl="1">
              <a:lnSpc>
                <a:spcPct val="80000"/>
              </a:lnSpc>
            </a:pPr>
            <a:endParaRPr lang="en-US" altLang="en-US" sz="2400">
              <a:solidFill>
                <a:schemeClr val="bg1"/>
              </a:solidFill>
            </a:endParaRPr>
          </a:p>
          <a:p>
            <a:pPr lvl="1">
              <a:lnSpc>
                <a:spcPct val="80000"/>
              </a:lnSpc>
            </a:pPr>
            <a:r>
              <a:rPr lang="en-US" altLang="en-US" sz="2400">
                <a:solidFill>
                  <a:schemeClr val="bg1"/>
                </a:solidFill>
              </a:rPr>
              <a:t>Implementation is managing forces during the action</a:t>
            </a:r>
            <a:endParaRPr lang="en-US" altLang="en-US" sz="2400" i="1">
              <a:solidFill>
                <a:schemeClr val="bg1"/>
              </a:solidFill>
            </a:endParaRPr>
          </a:p>
        </p:txBody>
      </p:sp>
      <p:sp>
        <p:nvSpPr>
          <p:cNvPr id="423940" name="Rectangle 4"/>
          <p:cNvSpPr>
            <a:spLocks noChangeArrowheads="1"/>
          </p:cNvSpPr>
          <p:nvPr/>
        </p:nvSpPr>
        <p:spPr bwMode="auto">
          <a:xfrm>
            <a:off x="685800" y="381000"/>
            <a:ext cx="7769225" cy="1431925"/>
          </a:xfrm>
          <a:prstGeom prst="rect">
            <a:avLst/>
          </a:prstGeom>
          <a:solidFill>
            <a:srgbClr val="DDDDDD"/>
          </a:solidFill>
          <a:ln>
            <a:noFill/>
          </a:ln>
          <a:effectLst/>
          <a:extLst>
            <a:ext uri="{91240B29-F687-4F45-9708-019B960494DF}">
              <a14:hiddenLine xmlns:a14="http://schemas.microsoft.com/office/drawing/2010/main" w="12700">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spAutoFit/>
          </a:bodyPr>
          <a:lstStyle>
            <a:lvl1pPr algn="ctr">
              <a:spcBef>
                <a:spcPct val="0"/>
              </a:spcBef>
              <a:defRPr sz="4400">
                <a:solidFill>
                  <a:schemeClr val="tx2"/>
                </a:solidFill>
                <a:effectLst>
                  <a:outerShdw blurRad="38100" dist="38100" dir="2700000" algn="tl">
                    <a:srgbClr val="FFFFFF"/>
                  </a:outerShdw>
                </a:effectLst>
                <a:latin typeface="Arial" panose="020B0604020202020204" pitchFamily="34" charset="0"/>
              </a:defRPr>
            </a:lvl1pPr>
            <a:lvl2pPr algn="ctr">
              <a:spcBef>
                <a:spcPct val="0"/>
              </a:spcBef>
              <a:defRPr sz="4400">
                <a:solidFill>
                  <a:schemeClr val="tx2"/>
                </a:solidFill>
                <a:effectLst>
                  <a:outerShdw blurRad="38100" dist="38100" dir="2700000" algn="tl">
                    <a:srgbClr val="FFFFFF"/>
                  </a:outerShdw>
                </a:effectLst>
                <a:latin typeface="Arial" panose="020B0604020202020204" pitchFamily="34" charset="0"/>
              </a:defRPr>
            </a:lvl2pPr>
            <a:lvl3pPr algn="ctr">
              <a:spcBef>
                <a:spcPct val="0"/>
              </a:spcBef>
              <a:defRPr sz="4400">
                <a:solidFill>
                  <a:schemeClr val="tx2"/>
                </a:solidFill>
                <a:effectLst>
                  <a:outerShdw blurRad="38100" dist="38100" dir="2700000" algn="tl">
                    <a:srgbClr val="FFFFFF"/>
                  </a:outerShdw>
                </a:effectLst>
                <a:latin typeface="Arial" panose="020B0604020202020204" pitchFamily="34" charset="0"/>
              </a:defRPr>
            </a:lvl3pPr>
            <a:lvl4pPr algn="ctr">
              <a:spcBef>
                <a:spcPct val="0"/>
              </a:spcBef>
              <a:defRPr sz="4400">
                <a:solidFill>
                  <a:schemeClr val="tx2"/>
                </a:solidFill>
                <a:effectLst>
                  <a:outerShdw blurRad="38100" dist="38100" dir="2700000" algn="tl">
                    <a:srgbClr val="FFFFFF"/>
                  </a:outerShdw>
                </a:effectLst>
                <a:latin typeface="Arial" panose="020B0604020202020204" pitchFamily="34" charset="0"/>
              </a:defRPr>
            </a:lvl4pPr>
            <a:lvl5pPr algn="ctr">
              <a:spcBef>
                <a:spcPct val="0"/>
              </a:spcBef>
              <a:defRPr sz="4400">
                <a:solidFill>
                  <a:schemeClr val="tx2"/>
                </a:solidFill>
                <a:effectLst>
                  <a:outerShdw blurRad="38100" dist="38100" dir="2700000" algn="tl">
                    <a:srgbClr val="FFFFFF"/>
                  </a:outerShdw>
                </a:effectLst>
                <a:latin typeface="Arial" panose="020B0604020202020204" pitchFamily="34" charset="0"/>
              </a:defRPr>
            </a:lvl5pPr>
            <a:lvl6pPr marL="457200" algn="ctr"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6pPr>
            <a:lvl7pPr marL="914400" algn="ctr"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7pPr>
            <a:lvl8pPr marL="1371600" algn="ctr"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8pPr>
            <a:lvl9pPr marL="1828800" algn="ctr"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9pPr>
          </a:lstStyle>
          <a:p>
            <a:pPr>
              <a:buSzTx/>
              <a:buFontTx/>
              <a:buNone/>
            </a:pPr>
            <a:r>
              <a:rPr lang="en-US" altLang="en-US">
                <a:solidFill>
                  <a:schemeClr val="tx1"/>
                </a:solidFill>
              </a:rPr>
              <a:t>Implementing Strategies: Management Issues</a:t>
            </a:r>
          </a:p>
        </p:txBody>
      </p:sp>
    </p:spTree>
  </p:cSld>
  <p:clrMapOvr>
    <a:masterClrMapping/>
  </p:clrMapOvr>
  <p:transition>
    <p:cover/>
  </p:transition>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ltLang="en-US"/>
              <a:t>Fred R. David</a:t>
            </a:r>
          </a:p>
          <a:p>
            <a:r>
              <a:rPr lang="en-US" altLang="en-US"/>
              <a:t>Prentice Hall</a:t>
            </a:r>
          </a:p>
        </p:txBody>
      </p:sp>
      <p:sp>
        <p:nvSpPr>
          <p:cNvPr id="7" name="Slide Number Placeholder 5"/>
          <p:cNvSpPr>
            <a:spLocks noGrp="1"/>
          </p:cNvSpPr>
          <p:nvPr>
            <p:ph type="sldNum" sz="quarter" idx="12"/>
          </p:nvPr>
        </p:nvSpPr>
        <p:spPr/>
        <p:txBody>
          <a:bodyPr/>
          <a:lstStyle/>
          <a:p>
            <a:r>
              <a:rPr lang="en-US" altLang="en-US"/>
              <a:t>Ch 7-</a:t>
            </a:r>
            <a:fld id="{5CBA6A96-355A-458D-93CF-F5B41E07404D}" type="slidenum">
              <a:rPr lang="en-US" altLang="en-US"/>
              <a:pPr/>
              <a:t>8</a:t>
            </a:fld>
            <a:endParaRPr lang="en-US" altLang="en-US"/>
          </a:p>
        </p:txBody>
      </p:sp>
      <p:sp>
        <p:nvSpPr>
          <p:cNvPr id="1012738" name="Rectangle 2"/>
          <p:cNvSpPr>
            <a:spLocks noGrp="1" noChangeArrowheads="1"/>
          </p:cNvSpPr>
          <p:nvPr>
            <p:ph type="title"/>
          </p:nvPr>
        </p:nvSpPr>
        <p:spPr>
          <a:xfrm>
            <a:off x="687388" y="611188"/>
            <a:ext cx="7769225" cy="1139825"/>
          </a:xfrm>
          <a:ln/>
          <a:extLs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r>
              <a:rPr lang="en-US" altLang="en-US">
                <a:solidFill>
                  <a:schemeClr val="tx1"/>
                </a:solidFill>
              </a:rPr>
              <a:t>Strategy Analysis &amp;  Choice</a:t>
            </a:r>
          </a:p>
        </p:txBody>
      </p:sp>
      <p:sp>
        <p:nvSpPr>
          <p:cNvPr id="1012739" name="Rectangle 3"/>
          <p:cNvSpPr>
            <a:spLocks noGrp="1" noChangeArrowheads="1"/>
          </p:cNvSpPr>
          <p:nvPr>
            <p:ph type="body" idx="1"/>
          </p:nvPr>
        </p:nvSpPr>
        <p:spPr>
          <a:xfrm>
            <a:off x="609600" y="2819400"/>
            <a:ext cx="7997825" cy="2590800"/>
          </a:xfrm>
          <a:noFill/>
          <a:ln/>
          <a:extLst>
            <a:ext uri="{909E8E84-426E-40DD-AFC4-6F175D3DCCD1}">
              <a14:hiddenFill xmlns:a14="http://schemas.microsoft.com/office/drawing/2010/main">
                <a:solidFill>
                  <a:srgbClr val="DBCBC7"/>
                </a:solidFill>
              </a14:hiddenFill>
            </a:ex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pPr>
              <a:lnSpc>
                <a:spcPct val="80000"/>
              </a:lnSpc>
              <a:buFontTx/>
              <a:buNone/>
            </a:pPr>
            <a:r>
              <a:rPr lang="en-US" altLang="en-US">
                <a:solidFill>
                  <a:schemeClr val="bg1"/>
                </a:solidFill>
                <a:effectLst>
                  <a:outerShdw blurRad="38100" dist="38100" dir="2700000" algn="tl">
                    <a:srgbClr val="000000"/>
                  </a:outerShdw>
                </a:effectLst>
              </a:rPr>
              <a:t>Contrasting strategy formulation and strategy implementation</a:t>
            </a:r>
          </a:p>
          <a:p>
            <a:pPr>
              <a:lnSpc>
                <a:spcPct val="80000"/>
              </a:lnSpc>
              <a:buFontTx/>
              <a:buNone/>
            </a:pPr>
            <a:endParaRPr lang="en-US" altLang="en-US">
              <a:solidFill>
                <a:schemeClr val="bg1"/>
              </a:solidFill>
              <a:effectLst>
                <a:outerShdw blurRad="38100" dist="38100" dir="2700000" algn="tl">
                  <a:srgbClr val="000000"/>
                </a:outerShdw>
              </a:effectLst>
            </a:endParaRPr>
          </a:p>
          <a:p>
            <a:pPr lvl="1">
              <a:lnSpc>
                <a:spcPct val="80000"/>
              </a:lnSpc>
            </a:pPr>
            <a:r>
              <a:rPr lang="en-US" altLang="en-US" sz="2400">
                <a:solidFill>
                  <a:schemeClr val="bg1"/>
                </a:solidFill>
              </a:rPr>
              <a:t>Formulation focuses on effectiveness</a:t>
            </a:r>
          </a:p>
          <a:p>
            <a:pPr lvl="1">
              <a:lnSpc>
                <a:spcPct val="80000"/>
              </a:lnSpc>
            </a:pPr>
            <a:endParaRPr lang="en-US" altLang="en-US" sz="2400">
              <a:solidFill>
                <a:schemeClr val="bg1"/>
              </a:solidFill>
            </a:endParaRPr>
          </a:p>
          <a:p>
            <a:pPr lvl="1">
              <a:lnSpc>
                <a:spcPct val="80000"/>
              </a:lnSpc>
            </a:pPr>
            <a:r>
              <a:rPr lang="en-US" altLang="en-US" sz="2400">
                <a:solidFill>
                  <a:schemeClr val="bg1"/>
                </a:solidFill>
              </a:rPr>
              <a:t>Implementation focuses on efficiency</a:t>
            </a:r>
          </a:p>
        </p:txBody>
      </p:sp>
      <p:sp>
        <p:nvSpPr>
          <p:cNvPr id="1012740" name="Rectangle 4"/>
          <p:cNvSpPr>
            <a:spLocks noChangeArrowheads="1"/>
          </p:cNvSpPr>
          <p:nvPr/>
        </p:nvSpPr>
        <p:spPr bwMode="auto">
          <a:xfrm>
            <a:off x="685800" y="381000"/>
            <a:ext cx="7769225" cy="1431925"/>
          </a:xfrm>
          <a:prstGeom prst="rect">
            <a:avLst/>
          </a:prstGeom>
          <a:solidFill>
            <a:srgbClr val="DDDDDD"/>
          </a:solidFill>
          <a:ln>
            <a:noFill/>
          </a:ln>
          <a:effectLst/>
          <a:extLst>
            <a:ext uri="{91240B29-F687-4F45-9708-019B960494DF}">
              <a14:hiddenLine xmlns:a14="http://schemas.microsoft.com/office/drawing/2010/main" w="12700">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spAutoFit/>
          </a:bodyPr>
          <a:lstStyle>
            <a:lvl1pPr algn="ctr">
              <a:spcBef>
                <a:spcPct val="0"/>
              </a:spcBef>
              <a:defRPr sz="4400">
                <a:solidFill>
                  <a:schemeClr val="tx2"/>
                </a:solidFill>
                <a:effectLst>
                  <a:outerShdw blurRad="38100" dist="38100" dir="2700000" algn="tl">
                    <a:srgbClr val="FFFFFF"/>
                  </a:outerShdw>
                </a:effectLst>
                <a:latin typeface="Arial" panose="020B0604020202020204" pitchFamily="34" charset="0"/>
              </a:defRPr>
            </a:lvl1pPr>
            <a:lvl2pPr algn="ctr">
              <a:spcBef>
                <a:spcPct val="0"/>
              </a:spcBef>
              <a:defRPr sz="4400">
                <a:solidFill>
                  <a:schemeClr val="tx2"/>
                </a:solidFill>
                <a:effectLst>
                  <a:outerShdw blurRad="38100" dist="38100" dir="2700000" algn="tl">
                    <a:srgbClr val="FFFFFF"/>
                  </a:outerShdw>
                </a:effectLst>
                <a:latin typeface="Arial" panose="020B0604020202020204" pitchFamily="34" charset="0"/>
              </a:defRPr>
            </a:lvl2pPr>
            <a:lvl3pPr algn="ctr">
              <a:spcBef>
                <a:spcPct val="0"/>
              </a:spcBef>
              <a:defRPr sz="4400">
                <a:solidFill>
                  <a:schemeClr val="tx2"/>
                </a:solidFill>
                <a:effectLst>
                  <a:outerShdw blurRad="38100" dist="38100" dir="2700000" algn="tl">
                    <a:srgbClr val="FFFFFF"/>
                  </a:outerShdw>
                </a:effectLst>
                <a:latin typeface="Arial" panose="020B0604020202020204" pitchFamily="34" charset="0"/>
              </a:defRPr>
            </a:lvl3pPr>
            <a:lvl4pPr algn="ctr">
              <a:spcBef>
                <a:spcPct val="0"/>
              </a:spcBef>
              <a:defRPr sz="4400">
                <a:solidFill>
                  <a:schemeClr val="tx2"/>
                </a:solidFill>
                <a:effectLst>
                  <a:outerShdw blurRad="38100" dist="38100" dir="2700000" algn="tl">
                    <a:srgbClr val="FFFFFF"/>
                  </a:outerShdw>
                </a:effectLst>
                <a:latin typeface="Arial" panose="020B0604020202020204" pitchFamily="34" charset="0"/>
              </a:defRPr>
            </a:lvl4pPr>
            <a:lvl5pPr algn="ctr">
              <a:spcBef>
                <a:spcPct val="0"/>
              </a:spcBef>
              <a:defRPr sz="4400">
                <a:solidFill>
                  <a:schemeClr val="tx2"/>
                </a:solidFill>
                <a:effectLst>
                  <a:outerShdw blurRad="38100" dist="38100" dir="2700000" algn="tl">
                    <a:srgbClr val="FFFFFF"/>
                  </a:outerShdw>
                </a:effectLst>
                <a:latin typeface="Arial" panose="020B0604020202020204" pitchFamily="34" charset="0"/>
              </a:defRPr>
            </a:lvl5pPr>
            <a:lvl6pPr marL="457200" algn="ctr"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6pPr>
            <a:lvl7pPr marL="914400" algn="ctr"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7pPr>
            <a:lvl8pPr marL="1371600" algn="ctr"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8pPr>
            <a:lvl9pPr marL="1828800" algn="ctr"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9pPr>
          </a:lstStyle>
          <a:p>
            <a:pPr>
              <a:buSzTx/>
              <a:buFontTx/>
              <a:buNone/>
            </a:pPr>
            <a:r>
              <a:rPr lang="en-US" altLang="en-US">
                <a:solidFill>
                  <a:schemeClr val="tx1"/>
                </a:solidFill>
              </a:rPr>
              <a:t>Implementing Strategies: Management Issues</a:t>
            </a:r>
          </a:p>
        </p:txBody>
      </p:sp>
    </p:spTree>
  </p:cSld>
  <p:clrMapOvr>
    <a:masterClrMapping/>
  </p:clrMapOvr>
  <p:transition>
    <p:cover/>
  </p:transition>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ltLang="en-US"/>
              <a:t>Fred R. David</a:t>
            </a:r>
          </a:p>
          <a:p>
            <a:r>
              <a:rPr lang="en-US" altLang="en-US"/>
              <a:t>Prentice Hall</a:t>
            </a:r>
          </a:p>
        </p:txBody>
      </p:sp>
      <p:sp>
        <p:nvSpPr>
          <p:cNvPr id="7" name="Slide Number Placeholder 5"/>
          <p:cNvSpPr>
            <a:spLocks noGrp="1"/>
          </p:cNvSpPr>
          <p:nvPr>
            <p:ph type="sldNum" sz="quarter" idx="12"/>
          </p:nvPr>
        </p:nvSpPr>
        <p:spPr/>
        <p:txBody>
          <a:bodyPr/>
          <a:lstStyle/>
          <a:p>
            <a:r>
              <a:rPr lang="en-US" altLang="en-US"/>
              <a:t>Ch 7-</a:t>
            </a:r>
            <a:fld id="{AAD0CEC0-1767-4068-A224-71D4D49961BA}" type="slidenum">
              <a:rPr lang="en-US" altLang="en-US"/>
              <a:pPr/>
              <a:t>9</a:t>
            </a:fld>
            <a:endParaRPr lang="en-US" altLang="en-US"/>
          </a:p>
        </p:txBody>
      </p:sp>
      <p:sp>
        <p:nvSpPr>
          <p:cNvPr id="1014786" name="Rectangle 2"/>
          <p:cNvSpPr>
            <a:spLocks noGrp="1" noChangeArrowheads="1"/>
          </p:cNvSpPr>
          <p:nvPr>
            <p:ph type="title"/>
          </p:nvPr>
        </p:nvSpPr>
        <p:spPr>
          <a:xfrm>
            <a:off x="687388" y="611188"/>
            <a:ext cx="7769225" cy="1139825"/>
          </a:xfrm>
          <a:ln/>
          <a:extLs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r>
              <a:rPr lang="en-US" altLang="en-US">
                <a:solidFill>
                  <a:schemeClr val="tx1"/>
                </a:solidFill>
              </a:rPr>
              <a:t>Strategy Analysis &amp;  Choice</a:t>
            </a:r>
          </a:p>
        </p:txBody>
      </p:sp>
      <p:sp>
        <p:nvSpPr>
          <p:cNvPr id="1014787" name="Rectangle 3"/>
          <p:cNvSpPr>
            <a:spLocks noGrp="1" noChangeArrowheads="1"/>
          </p:cNvSpPr>
          <p:nvPr>
            <p:ph type="body" idx="1"/>
          </p:nvPr>
        </p:nvSpPr>
        <p:spPr>
          <a:xfrm>
            <a:off x="609600" y="2819400"/>
            <a:ext cx="7997825" cy="2590800"/>
          </a:xfrm>
          <a:noFill/>
          <a:ln/>
          <a:extLst>
            <a:ext uri="{909E8E84-426E-40DD-AFC4-6F175D3DCCD1}">
              <a14:hiddenFill xmlns:a14="http://schemas.microsoft.com/office/drawing/2010/main">
                <a:solidFill>
                  <a:srgbClr val="DBCBC7"/>
                </a:solidFill>
              </a14:hiddenFill>
            </a:ext>
            <a:ext uri="{91240B29-F687-4F45-9708-019B960494DF}">
              <a14:hiddenLine xmlns:a14="http://schemas.microsoft.com/office/drawing/2010/main" w="12700" cap="flat" cmpd="sng">
                <a:solidFill>
                  <a:srgbClr val="800000"/>
                </a:solidFill>
                <a:prstDash val="solid"/>
                <a:miter lim="800000"/>
                <a:headEnd/>
                <a:tailEnd/>
              </a14:hiddenLine>
            </a:ext>
          </a:extLst>
        </p:spPr>
        <p:txBody>
          <a:bodyPr/>
          <a:lstStyle/>
          <a:p>
            <a:pPr>
              <a:lnSpc>
                <a:spcPct val="80000"/>
              </a:lnSpc>
              <a:buFontTx/>
              <a:buNone/>
            </a:pPr>
            <a:r>
              <a:rPr lang="en-US" altLang="en-US">
                <a:solidFill>
                  <a:schemeClr val="bg1"/>
                </a:solidFill>
                <a:effectLst>
                  <a:outerShdw blurRad="38100" dist="38100" dir="2700000" algn="tl">
                    <a:srgbClr val="000000"/>
                  </a:outerShdw>
                </a:effectLst>
              </a:rPr>
              <a:t>Contrasting strategy formulation and strategy implementation</a:t>
            </a:r>
          </a:p>
          <a:p>
            <a:pPr>
              <a:lnSpc>
                <a:spcPct val="80000"/>
              </a:lnSpc>
              <a:buFontTx/>
              <a:buNone/>
            </a:pPr>
            <a:endParaRPr lang="en-US" altLang="en-US">
              <a:solidFill>
                <a:schemeClr val="bg1"/>
              </a:solidFill>
              <a:effectLst>
                <a:outerShdw blurRad="38100" dist="38100" dir="2700000" algn="tl">
                  <a:srgbClr val="000000"/>
                </a:outerShdw>
              </a:effectLst>
            </a:endParaRPr>
          </a:p>
          <a:p>
            <a:pPr lvl="1">
              <a:lnSpc>
                <a:spcPct val="80000"/>
              </a:lnSpc>
            </a:pPr>
            <a:r>
              <a:rPr lang="en-US" altLang="en-US" sz="2400">
                <a:solidFill>
                  <a:schemeClr val="bg1"/>
                </a:solidFill>
              </a:rPr>
              <a:t>Formulation is primarily an intellectual process</a:t>
            </a:r>
          </a:p>
          <a:p>
            <a:pPr lvl="1">
              <a:lnSpc>
                <a:spcPct val="80000"/>
              </a:lnSpc>
            </a:pPr>
            <a:endParaRPr lang="en-US" altLang="en-US" sz="2400">
              <a:solidFill>
                <a:schemeClr val="bg1"/>
              </a:solidFill>
            </a:endParaRPr>
          </a:p>
          <a:p>
            <a:pPr lvl="1">
              <a:lnSpc>
                <a:spcPct val="80000"/>
              </a:lnSpc>
            </a:pPr>
            <a:r>
              <a:rPr lang="en-US" altLang="en-US" sz="2400">
                <a:solidFill>
                  <a:schemeClr val="bg1"/>
                </a:solidFill>
              </a:rPr>
              <a:t>Implementation is primarily an operational process</a:t>
            </a:r>
          </a:p>
        </p:txBody>
      </p:sp>
      <p:sp>
        <p:nvSpPr>
          <p:cNvPr id="1014788" name="Rectangle 4"/>
          <p:cNvSpPr>
            <a:spLocks noChangeArrowheads="1"/>
          </p:cNvSpPr>
          <p:nvPr/>
        </p:nvSpPr>
        <p:spPr bwMode="auto">
          <a:xfrm>
            <a:off x="685800" y="381000"/>
            <a:ext cx="7769225" cy="1431925"/>
          </a:xfrm>
          <a:prstGeom prst="rect">
            <a:avLst/>
          </a:prstGeom>
          <a:solidFill>
            <a:srgbClr val="DDDDDD"/>
          </a:solidFill>
          <a:ln>
            <a:noFill/>
          </a:ln>
          <a:effectLst/>
          <a:extLst>
            <a:ext uri="{91240B29-F687-4F45-9708-019B960494DF}">
              <a14:hiddenLine xmlns:a14="http://schemas.microsoft.com/office/drawing/2010/main" w="12700">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spAutoFit/>
          </a:bodyPr>
          <a:lstStyle>
            <a:lvl1pPr algn="ctr">
              <a:spcBef>
                <a:spcPct val="0"/>
              </a:spcBef>
              <a:defRPr sz="4400">
                <a:solidFill>
                  <a:schemeClr val="tx2"/>
                </a:solidFill>
                <a:effectLst>
                  <a:outerShdw blurRad="38100" dist="38100" dir="2700000" algn="tl">
                    <a:srgbClr val="FFFFFF"/>
                  </a:outerShdw>
                </a:effectLst>
                <a:latin typeface="Arial" panose="020B0604020202020204" pitchFamily="34" charset="0"/>
              </a:defRPr>
            </a:lvl1pPr>
            <a:lvl2pPr algn="ctr">
              <a:spcBef>
                <a:spcPct val="0"/>
              </a:spcBef>
              <a:defRPr sz="4400">
                <a:solidFill>
                  <a:schemeClr val="tx2"/>
                </a:solidFill>
                <a:effectLst>
                  <a:outerShdw blurRad="38100" dist="38100" dir="2700000" algn="tl">
                    <a:srgbClr val="FFFFFF"/>
                  </a:outerShdw>
                </a:effectLst>
                <a:latin typeface="Arial" panose="020B0604020202020204" pitchFamily="34" charset="0"/>
              </a:defRPr>
            </a:lvl2pPr>
            <a:lvl3pPr algn="ctr">
              <a:spcBef>
                <a:spcPct val="0"/>
              </a:spcBef>
              <a:defRPr sz="4400">
                <a:solidFill>
                  <a:schemeClr val="tx2"/>
                </a:solidFill>
                <a:effectLst>
                  <a:outerShdw blurRad="38100" dist="38100" dir="2700000" algn="tl">
                    <a:srgbClr val="FFFFFF"/>
                  </a:outerShdw>
                </a:effectLst>
                <a:latin typeface="Arial" panose="020B0604020202020204" pitchFamily="34" charset="0"/>
              </a:defRPr>
            </a:lvl3pPr>
            <a:lvl4pPr algn="ctr">
              <a:spcBef>
                <a:spcPct val="0"/>
              </a:spcBef>
              <a:defRPr sz="4400">
                <a:solidFill>
                  <a:schemeClr val="tx2"/>
                </a:solidFill>
                <a:effectLst>
                  <a:outerShdw blurRad="38100" dist="38100" dir="2700000" algn="tl">
                    <a:srgbClr val="FFFFFF"/>
                  </a:outerShdw>
                </a:effectLst>
                <a:latin typeface="Arial" panose="020B0604020202020204" pitchFamily="34" charset="0"/>
              </a:defRPr>
            </a:lvl4pPr>
            <a:lvl5pPr algn="ctr">
              <a:spcBef>
                <a:spcPct val="0"/>
              </a:spcBef>
              <a:defRPr sz="4400">
                <a:solidFill>
                  <a:schemeClr val="tx2"/>
                </a:solidFill>
                <a:effectLst>
                  <a:outerShdw blurRad="38100" dist="38100" dir="2700000" algn="tl">
                    <a:srgbClr val="FFFFFF"/>
                  </a:outerShdw>
                </a:effectLst>
                <a:latin typeface="Arial" panose="020B0604020202020204" pitchFamily="34" charset="0"/>
              </a:defRPr>
            </a:lvl5pPr>
            <a:lvl6pPr marL="457200" algn="ctr"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6pPr>
            <a:lvl7pPr marL="914400" algn="ctr"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7pPr>
            <a:lvl8pPr marL="1371600" algn="ctr"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8pPr>
            <a:lvl9pPr marL="1828800" algn="ctr"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9pPr>
          </a:lstStyle>
          <a:p>
            <a:pPr>
              <a:buSzTx/>
              <a:buFontTx/>
              <a:buNone/>
            </a:pPr>
            <a:r>
              <a:rPr lang="en-US" altLang="en-US">
                <a:solidFill>
                  <a:schemeClr val="tx1"/>
                </a:solidFill>
              </a:rPr>
              <a:t>Implementing Strategies: Management Issues</a:t>
            </a:r>
          </a:p>
        </p:txBody>
      </p:sp>
    </p:spTree>
  </p:cSld>
  <p:clrMapOvr>
    <a:masterClrMapping/>
  </p:clrMapOvr>
  <p:transition>
    <p:cover/>
  </p:transition>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009999"/>
      </a:accent1>
      <a:accent2>
        <a:srgbClr val="3333CC"/>
      </a:accent2>
      <a:accent3>
        <a:srgbClr val="FFFFFF"/>
      </a:accent3>
      <a:accent4>
        <a:srgbClr val="000000"/>
      </a:accent4>
      <a:accent5>
        <a:srgbClr val="AACACA"/>
      </a:accent5>
      <a:accent6>
        <a:srgbClr val="2D2DB9"/>
      </a:accent6>
      <a:hlink>
        <a:srgbClr val="0000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DBCBC7"/>
              </a:solidFill>
            </a14:hiddenFill>
          </a:ext>
          <a:ext uri="{91240B29-F687-4F45-9708-019B960494DF}">
            <a14:hiddenLine xmlns:a14="http://schemas.microsoft.com/office/drawing/2010/main" w="12700" cap="flat" cmpd="sng" algn="ctr">
              <a:solidFill>
                <a:srgbClr val="8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2075" tIns="46038" rIns="92075" bIns="46038" numCol="1" anchor="t" anchorCtr="0" compatLnSpc="1">
        <a:prstTxWarp prst="textNoShape">
          <a:avLst/>
        </a:prstTxWarp>
      </a:bodyPr>
      <a:lstStyle>
        <a:defPPr marL="1371600" marR="0" indent="-266700" algn="l"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tabLst/>
          <a:defRPr kumimoji="0" lang="en-US" altLang="en-US" sz="2800" b="0" i="0" u="none" strike="noStrike" cap="none" normalizeH="0" baseline="0" smtClean="0">
            <a:ln>
              <a:noFill/>
            </a:ln>
            <a:solidFill>
              <a:schemeClr val="bg1"/>
            </a:solidFill>
            <a:effectLst/>
            <a:latin typeface="Arial" panose="020B0604020202020204"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DBCBC7"/>
              </a:solidFill>
            </a14:hiddenFill>
          </a:ext>
          <a:ext uri="{91240B29-F687-4F45-9708-019B960494DF}">
            <a14:hiddenLine xmlns:a14="http://schemas.microsoft.com/office/drawing/2010/main" w="12700" cap="flat" cmpd="sng" algn="ctr">
              <a:solidFill>
                <a:srgbClr val="8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2075" tIns="46038" rIns="92075" bIns="46038" numCol="1" anchor="t" anchorCtr="0" compatLnSpc="1">
        <a:prstTxWarp prst="textNoShape">
          <a:avLst/>
        </a:prstTxWarp>
      </a:bodyPr>
      <a:lstStyle>
        <a:defPPr marL="1371600" marR="0" indent="-266700" algn="l"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tabLst/>
          <a:defRPr kumimoji="0" lang="en-US" altLang="en-US" sz="2800" b="0" i="0" u="none" strike="noStrike" cap="none" normalizeH="0" baseline="0" smtClean="0">
            <a:ln>
              <a:noFill/>
            </a:ln>
            <a:solidFill>
              <a:schemeClr val="bg1"/>
            </a:solidFill>
            <a:effectLst/>
            <a:latin typeface="Arial" panose="020B0604020202020204" pitchFamily="34"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Slit</Template>
  <TotalTime>8832</TotalTime>
  <Words>1910</Words>
  <Application>Microsoft Office PowerPoint</Application>
  <PresentationFormat>On-screen Show (4:3)</PresentationFormat>
  <Paragraphs>561</Paragraphs>
  <Slides>56</Slides>
  <Notes>54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56</vt:i4>
      </vt:variant>
    </vt:vector>
  </HeadingPairs>
  <TitlesOfParts>
    <vt:vector size="60" baseType="lpstr">
      <vt:lpstr>Arial</vt:lpstr>
      <vt:lpstr>Times New Roman</vt:lpstr>
      <vt:lpstr>Wingdings</vt:lpstr>
      <vt:lpstr>Default Design</vt:lpstr>
      <vt:lpstr>Chapter 7 Implementing Strategies: Management Issues</vt:lpstr>
      <vt:lpstr>Chapter Outline</vt:lpstr>
      <vt:lpstr>Chapter Outline</vt:lpstr>
      <vt:lpstr>Chapter Outline</vt:lpstr>
      <vt:lpstr>Chapter Outline</vt:lpstr>
      <vt:lpstr>Implementing Strategies: Management Issues</vt:lpstr>
      <vt:lpstr>Strategy Analysis &amp;  Choice</vt:lpstr>
      <vt:lpstr>Strategy Analysis &amp;  Choice</vt:lpstr>
      <vt:lpstr>Strategy Analysis &amp;  Choice</vt:lpstr>
      <vt:lpstr>Strategy Analysis &amp;  Choice</vt:lpstr>
      <vt:lpstr>Strategy Analysis &amp;  Choice</vt:lpstr>
      <vt:lpstr>Strategy Analysis &amp;  Choice</vt:lpstr>
      <vt:lpstr>Strategy Analysis &amp;  Choice</vt:lpstr>
      <vt:lpstr>PowerPoint Presentation</vt:lpstr>
      <vt:lpstr>Management Issues</vt:lpstr>
      <vt:lpstr>Management Issues (continued)</vt:lpstr>
      <vt:lpstr>Annual Objectives</vt:lpstr>
      <vt:lpstr>Annual Objectives</vt:lpstr>
      <vt:lpstr>Annual Objectives</vt:lpstr>
      <vt:lpstr>Annual Objectives</vt:lpstr>
      <vt:lpstr>Policies</vt:lpstr>
      <vt:lpstr>Policies</vt:lpstr>
      <vt:lpstr>Policies</vt:lpstr>
      <vt:lpstr>Resource Allocation</vt:lpstr>
      <vt:lpstr>Resource Allocation</vt:lpstr>
      <vt:lpstr>Managing Conflict</vt:lpstr>
      <vt:lpstr>Managing Conflict</vt:lpstr>
      <vt:lpstr>Managing Conflict</vt:lpstr>
      <vt:lpstr>Matching Structure with Strategy</vt:lpstr>
      <vt:lpstr>Chandler’s Strategy-Structure Relationship</vt:lpstr>
      <vt:lpstr> Basic Forms of Structure</vt:lpstr>
      <vt:lpstr> Basic Forms of Structure</vt:lpstr>
      <vt:lpstr> Restructuring</vt:lpstr>
      <vt:lpstr> Restructuring</vt:lpstr>
      <vt:lpstr> Restructuring</vt:lpstr>
      <vt:lpstr> Reengineering</vt:lpstr>
      <vt:lpstr> Reengineering</vt:lpstr>
      <vt:lpstr> Reengineering</vt:lpstr>
      <vt:lpstr>Linking Performance and Pay to Strategies</vt:lpstr>
      <vt:lpstr>Linking Performance and Pay to Strategies</vt:lpstr>
      <vt:lpstr>PowerPoint Presentation</vt:lpstr>
      <vt:lpstr>Managing Resistance to Change</vt:lpstr>
      <vt:lpstr>Managing Resistance to Change</vt:lpstr>
      <vt:lpstr>Change Strategies</vt:lpstr>
      <vt:lpstr>PowerPoint Presentation</vt:lpstr>
      <vt:lpstr>PowerPoint Presentation</vt:lpstr>
      <vt:lpstr>Managing the Natural Environment</vt:lpstr>
      <vt:lpstr>Creating a Strategy-Supportive Culture</vt:lpstr>
      <vt:lpstr>Creating a Strategy-Supportive Culture</vt:lpstr>
      <vt:lpstr>Production/Operations Concerns</vt:lpstr>
      <vt:lpstr>Production/Operations Concerns</vt:lpstr>
      <vt:lpstr>Human Resource Concerns</vt:lpstr>
      <vt:lpstr>Key Terms</vt:lpstr>
      <vt:lpstr>Key Terms</vt:lpstr>
      <vt:lpstr>Key Terms</vt:lpstr>
      <vt:lpstr>Key Terms</vt:lpstr>
    </vt:vector>
  </TitlesOfParts>
  <Company>chelte &amp; associates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Strategic Management Concepts &amp; Cases Eighth Edition Fred R. David</dc:title>
  <dc:creator>anthony chelte</dc:creator>
  <cp:lastModifiedBy>Fouzia Ashfaq</cp:lastModifiedBy>
  <cp:revision>277</cp:revision>
  <dcterms:created xsi:type="dcterms:W3CDTF">2000-03-19T12:55:30Z</dcterms:created>
  <dcterms:modified xsi:type="dcterms:W3CDTF">2019-11-11T08:01:25Z</dcterms:modified>
</cp:coreProperties>
</file>